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17"/>
  </p:notesMasterIdLst>
  <p:sldIdLst>
    <p:sldId id="306" r:id="rId5"/>
    <p:sldId id="302" r:id="rId6"/>
    <p:sldId id="313" r:id="rId7"/>
    <p:sldId id="308" r:id="rId8"/>
    <p:sldId id="304" r:id="rId9"/>
    <p:sldId id="299" r:id="rId10"/>
    <p:sldId id="301" r:id="rId11"/>
    <p:sldId id="305" r:id="rId12"/>
    <p:sldId id="311" r:id="rId13"/>
    <p:sldId id="316" r:id="rId14"/>
    <p:sldId id="315" r:id="rId15"/>
    <p:sldId id="314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4">
          <p15:clr>
            <a:srgbClr val="A4A3A4"/>
          </p15:clr>
        </p15:guide>
        <p15:guide id="2" orient="horz" pos="569">
          <p15:clr>
            <a:srgbClr val="A4A3A4"/>
          </p15:clr>
        </p15:guide>
        <p15:guide id="3" orient="horz" pos="683">
          <p15:clr>
            <a:srgbClr val="A4A3A4"/>
          </p15:clr>
        </p15:guide>
        <p15:guide id="4" orient="horz" pos="4088">
          <p15:clr>
            <a:srgbClr val="A4A3A4"/>
          </p15:clr>
        </p15:guide>
        <p15:guide id="5" orient="horz" pos="110">
          <p15:clr>
            <a:srgbClr val="A4A3A4"/>
          </p15:clr>
        </p15:guide>
        <p15:guide id="6" pos="5534">
          <p15:clr>
            <a:srgbClr val="A4A3A4"/>
          </p15:clr>
        </p15:guide>
        <p15:guide id="7" pos="22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i, Vedang U" initials="JVU" lastIdx="2" clrIdx="0">
    <p:extLst>
      <p:ext uri="{19B8F6BF-5375-455C-9EA6-DF929625EA0E}">
        <p15:presenceInfo xmlns:p15="http://schemas.microsoft.com/office/powerpoint/2012/main" userId="S-1-5-21-1547161642-1202660629-682003330-14029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D7DC"/>
    <a:srgbClr val="CDC3B9"/>
    <a:srgbClr val="5A6469"/>
    <a:srgbClr val="5F5550"/>
    <a:srgbClr val="C83296"/>
    <a:srgbClr val="FF5F05"/>
    <a:srgbClr val="002395"/>
    <a:srgbClr val="0A2D50"/>
    <a:srgbClr val="FC5E72"/>
    <a:srgbClr val="F5B9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77"/>
  </p:normalViewPr>
  <p:slideViewPr>
    <p:cSldViewPr snapToGrid="0" snapToObjects="1">
      <p:cViewPr varScale="1">
        <p:scale>
          <a:sx n="150" d="100"/>
          <a:sy n="150" d="100"/>
        </p:scale>
        <p:origin x="1104" y="176"/>
      </p:cViewPr>
      <p:guideLst>
        <p:guide orient="horz" pos="3154"/>
        <p:guide orient="horz" pos="569"/>
        <p:guide orient="horz" pos="683"/>
        <p:guide orient="horz" pos="4088"/>
        <p:guide orient="horz" pos="110"/>
        <p:guide pos="5534"/>
        <p:guide pos="22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0165B0-DDBB-4853-90EC-6454864687A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AD03F74E-BDA9-40C8-84E3-C4BB537CF17C}">
      <dgm:prSet/>
      <dgm:spPr/>
      <dgm:t>
        <a:bodyPr/>
        <a:lstStyle/>
        <a:p>
          <a:r>
            <a:rPr lang="en-GB"/>
            <a:t>Choose Singularity Element</a:t>
          </a:r>
        </a:p>
      </dgm:t>
    </dgm:pt>
    <dgm:pt modelId="{9C1F09A4-D78B-4C00-B34A-6F711A224F4E}" type="parTrans" cxnId="{A76DFEBA-D6B7-4AEE-AE2D-4F84F01484C7}">
      <dgm:prSet/>
      <dgm:spPr/>
      <dgm:t>
        <a:bodyPr/>
        <a:lstStyle/>
        <a:p>
          <a:endParaRPr lang="en-GB"/>
        </a:p>
      </dgm:t>
    </dgm:pt>
    <dgm:pt modelId="{67D2CF2D-401E-4AC2-AE91-36C853082B1B}" type="sibTrans" cxnId="{A76DFEBA-D6B7-4AEE-AE2D-4F84F01484C7}">
      <dgm:prSet/>
      <dgm:spPr/>
      <dgm:t>
        <a:bodyPr/>
        <a:lstStyle/>
        <a:p>
          <a:endParaRPr lang="en-GB"/>
        </a:p>
      </dgm:t>
    </dgm:pt>
    <dgm:pt modelId="{BEF9C12E-1A01-4CF5-A10B-3B9662A8DBA8}">
      <dgm:prSet/>
      <dgm:spPr/>
      <dgm:t>
        <a:bodyPr/>
        <a:lstStyle/>
        <a:p>
          <a:r>
            <a:rPr lang="en-GB"/>
            <a:t>Discretisation/Grid generation</a:t>
          </a:r>
        </a:p>
      </dgm:t>
    </dgm:pt>
    <dgm:pt modelId="{A6F7755A-B09B-4265-ADAE-339D8996FE5D}" type="parTrans" cxnId="{9D3D15D6-616E-4D01-A577-E1561CA27213}">
      <dgm:prSet/>
      <dgm:spPr/>
      <dgm:t>
        <a:bodyPr/>
        <a:lstStyle/>
        <a:p>
          <a:endParaRPr lang="en-GB"/>
        </a:p>
      </dgm:t>
    </dgm:pt>
    <dgm:pt modelId="{227C8071-13E2-4037-9992-DCECC9FBBA21}" type="sibTrans" cxnId="{9D3D15D6-616E-4D01-A577-E1561CA27213}">
      <dgm:prSet/>
      <dgm:spPr/>
      <dgm:t>
        <a:bodyPr/>
        <a:lstStyle/>
        <a:p>
          <a:endParaRPr lang="en-GB"/>
        </a:p>
      </dgm:t>
    </dgm:pt>
    <dgm:pt modelId="{FFBEE40E-FB27-44EA-B354-68F4CA19E0DA}">
      <dgm:prSet/>
      <dgm:spPr/>
      <dgm:t>
        <a:bodyPr/>
        <a:lstStyle/>
        <a:p>
          <a:r>
            <a:rPr lang="en-GB"/>
            <a:t>Compute Influence coefficients</a:t>
          </a:r>
        </a:p>
      </dgm:t>
    </dgm:pt>
    <dgm:pt modelId="{85F17998-60C5-4BE1-8D98-728DD9C1E48C}" type="parTrans" cxnId="{83E12834-E53A-4E87-B094-84ADF2BD7891}">
      <dgm:prSet/>
      <dgm:spPr/>
      <dgm:t>
        <a:bodyPr/>
        <a:lstStyle/>
        <a:p>
          <a:endParaRPr lang="en-GB"/>
        </a:p>
      </dgm:t>
    </dgm:pt>
    <dgm:pt modelId="{E137899B-3589-42D9-90B7-526BF1E0D986}" type="sibTrans" cxnId="{83E12834-E53A-4E87-B094-84ADF2BD7891}">
      <dgm:prSet/>
      <dgm:spPr/>
      <dgm:t>
        <a:bodyPr/>
        <a:lstStyle/>
        <a:p>
          <a:endParaRPr lang="en-GB"/>
        </a:p>
      </dgm:t>
    </dgm:pt>
    <dgm:pt modelId="{5FBEF640-C087-4584-898C-28283CA958DF}">
      <dgm:prSet/>
      <dgm:spPr/>
      <dgm:t>
        <a:bodyPr/>
        <a:lstStyle/>
        <a:p>
          <a:r>
            <a:rPr lang="en-GB"/>
            <a:t>Establish RHS vector</a:t>
          </a:r>
        </a:p>
      </dgm:t>
    </dgm:pt>
    <dgm:pt modelId="{58BB63CE-8A94-4F6E-8D25-789F8D62C796}" type="parTrans" cxnId="{94AE3E8E-2237-4A36-BAA1-A58DAD5D6B4C}">
      <dgm:prSet/>
      <dgm:spPr/>
      <dgm:t>
        <a:bodyPr/>
        <a:lstStyle/>
        <a:p>
          <a:endParaRPr lang="en-GB"/>
        </a:p>
      </dgm:t>
    </dgm:pt>
    <dgm:pt modelId="{914672F7-9834-40EE-9561-6493C6BFFEB2}" type="sibTrans" cxnId="{94AE3E8E-2237-4A36-BAA1-A58DAD5D6B4C}">
      <dgm:prSet/>
      <dgm:spPr/>
      <dgm:t>
        <a:bodyPr/>
        <a:lstStyle/>
        <a:p>
          <a:endParaRPr lang="en-GB"/>
        </a:p>
      </dgm:t>
    </dgm:pt>
    <dgm:pt modelId="{DDA641E1-D865-4641-8E73-8BD653CE649D}">
      <dgm:prSet/>
      <dgm:spPr/>
      <dgm:t>
        <a:bodyPr/>
        <a:lstStyle/>
        <a:p>
          <a:r>
            <a:rPr lang="en-GB"/>
            <a:t>Solve the system</a:t>
          </a:r>
        </a:p>
      </dgm:t>
    </dgm:pt>
    <dgm:pt modelId="{13CDD754-A679-458C-AE44-7FF99ED5A1DC}" type="parTrans" cxnId="{5BBC9943-8E72-4787-BC97-126E9C066741}">
      <dgm:prSet/>
      <dgm:spPr/>
      <dgm:t>
        <a:bodyPr/>
        <a:lstStyle/>
        <a:p>
          <a:endParaRPr lang="en-GB"/>
        </a:p>
      </dgm:t>
    </dgm:pt>
    <dgm:pt modelId="{55B52595-1EFD-431C-9B43-064FD5F4CCB0}" type="sibTrans" cxnId="{5BBC9943-8E72-4787-BC97-126E9C066741}">
      <dgm:prSet/>
      <dgm:spPr/>
      <dgm:t>
        <a:bodyPr/>
        <a:lstStyle/>
        <a:p>
          <a:endParaRPr lang="en-GB"/>
        </a:p>
      </dgm:t>
    </dgm:pt>
    <dgm:pt modelId="{5271D760-8F37-45E6-AF48-2314364A9D81}">
      <dgm:prSet/>
      <dgm:spPr/>
      <dgm:t>
        <a:bodyPr/>
        <a:lstStyle/>
        <a:p>
          <a:r>
            <a:rPr lang="en-GB"/>
            <a:t>Compute Pressures, Loads, Velocities</a:t>
          </a:r>
        </a:p>
      </dgm:t>
    </dgm:pt>
    <dgm:pt modelId="{110424C7-3707-4540-AB6B-330D6C4DD527}" type="parTrans" cxnId="{EA4D6D7C-E3A1-4012-B836-9D0CE3A5BB50}">
      <dgm:prSet/>
      <dgm:spPr/>
      <dgm:t>
        <a:bodyPr/>
        <a:lstStyle/>
        <a:p>
          <a:endParaRPr lang="en-GB"/>
        </a:p>
      </dgm:t>
    </dgm:pt>
    <dgm:pt modelId="{D1C20BCB-39D7-4DF8-BB79-74BDA583B680}" type="sibTrans" cxnId="{EA4D6D7C-E3A1-4012-B836-9D0CE3A5BB50}">
      <dgm:prSet/>
      <dgm:spPr/>
      <dgm:t>
        <a:bodyPr/>
        <a:lstStyle/>
        <a:p>
          <a:endParaRPr lang="en-GB"/>
        </a:p>
      </dgm:t>
    </dgm:pt>
    <dgm:pt modelId="{2E1FEE30-2B0D-4AA4-8D00-61DACA6F046D}" type="pres">
      <dgm:prSet presAssocID="{0C0165B0-DDBB-4853-90EC-6454864687AB}" presName="CompostProcess" presStyleCnt="0">
        <dgm:presLayoutVars>
          <dgm:dir/>
          <dgm:resizeHandles val="exact"/>
        </dgm:presLayoutVars>
      </dgm:prSet>
      <dgm:spPr/>
    </dgm:pt>
    <dgm:pt modelId="{2CA27A0E-4140-45AB-82E4-3794464FB252}" type="pres">
      <dgm:prSet presAssocID="{0C0165B0-DDBB-4853-90EC-6454864687AB}" presName="arrow" presStyleLbl="bgShp" presStyleIdx="0" presStyleCnt="1"/>
      <dgm:spPr/>
    </dgm:pt>
    <dgm:pt modelId="{C363A265-C6C4-4003-B6C6-B932765399B7}" type="pres">
      <dgm:prSet presAssocID="{0C0165B0-DDBB-4853-90EC-6454864687AB}" presName="linearProcess" presStyleCnt="0"/>
      <dgm:spPr/>
    </dgm:pt>
    <dgm:pt modelId="{8DA3FF05-EF46-4CC8-82C5-1461E3CDAA6F}" type="pres">
      <dgm:prSet presAssocID="{AD03F74E-BDA9-40C8-84E3-C4BB537CF17C}" presName="textNode" presStyleLbl="node1" presStyleIdx="0" presStyleCnt="6">
        <dgm:presLayoutVars>
          <dgm:bulletEnabled val="1"/>
        </dgm:presLayoutVars>
      </dgm:prSet>
      <dgm:spPr/>
    </dgm:pt>
    <dgm:pt modelId="{5B7A5E2F-E8E3-4ADD-8240-3AC70CD716E7}" type="pres">
      <dgm:prSet presAssocID="{67D2CF2D-401E-4AC2-AE91-36C853082B1B}" presName="sibTrans" presStyleCnt="0"/>
      <dgm:spPr/>
    </dgm:pt>
    <dgm:pt modelId="{950392EF-1012-4F99-88CE-73CC369F69B7}" type="pres">
      <dgm:prSet presAssocID="{BEF9C12E-1A01-4CF5-A10B-3B9662A8DBA8}" presName="textNode" presStyleLbl="node1" presStyleIdx="1" presStyleCnt="6">
        <dgm:presLayoutVars>
          <dgm:bulletEnabled val="1"/>
        </dgm:presLayoutVars>
      </dgm:prSet>
      <dgm:spPr/>
    </dgm:pt>
    <dgm:pt modelId="{3E74E457-BB55-48AB-8F6F-A732654C5F3D}" type="pres">
      <dgm:prSet presAssocID="{227C8071-13E2-4037-9992-DCECC9FBBA21}" presName="sibTrans" presStyleCnt="0"/>
      <dgm:spPr/>
    </dgm:pt>
    <dgm:pt modelId="{2E95A040-0783-45EB-8EB5-BC7911C8C7CC}" type="pres">
      <dgm:prSet presAssocID="{FFBEE40E-FB27-44EA-B354-68F4CA19E0DA}" presName="textNode" presStyleLbl="node1" presStyleIdx="2" presStyleCnt="6">
        <dgm:presLayoutVars>
          <dgm:bulletEnabled val="1"/>
        </dgm:presLayoutVars>
      </dgm:prSet>
      <dgm:spPr/>
    </dgm:pt>
    <dgm:pt modelId="{E337226E-4465-4358-BB33-FE449602527F}" type="pres">
      <dgm:prSet presAssocID="{E137899B-3589-42D9-90B7-526BF1E0D986}" presName="sibTrans" presStyleCnt="0"/>
      <dgm:spPr/>
    </dgm:pt>
    <dgm:pt modelId="{B7F64655-A421-4822-B771-18B109B8134E}" type="pres">
      <dgm:prSet presAssocID="{5FBEF640-C087-4584-898C-28283CA958DF}" presName="textNode" presStyleLbl="node1" presStyleIdx="3" presStyleCnt="6">
        <dgm:presLayoutVars>
          <dgm:bulletEnabled val="1"/>
        </dgm:presLayoutVars>
      </dgm:prSet>
      <dgm:spPr/>
    </dgm:pt>
    <dgm:pt modelId="{5A303C4B-5A45-4010-97A0-FB8CCAB588F8}" type="pres">
      <dgm:prSet presAssocID="{914672F7-9834-40EE-9561-6493C6BFFEB2}" presName="sibTrans" presStyleCnt="0"/>
      <dgm:spPr/>
    </dgm:pt>
    <dgm:pt modelId="{738448D8-5FA8-448D-8B22-F44976E4676B}" type="pres">
      <dgm:prSet presAssocID="{DDA641E1-D865-4641-8E73-8BD653CE649D}" presName="textNode" presStyleLbl="node1" presStyleIdx="4" presStyleCnt="6">
        <dgm:presLayoutVars>
          <dgm:bulletEnabled val="1"/>
        </dgm:presLayoutVars>
      </dgm:prSet>
      <dgm:spPr/>
    </dgm:pt>
    <dgm:pt modelId="{A53CE890-67A4-4F9A-9FA1-95A973EAA240}" type="pres">
      <dgm:prSet presAssocID="{55B52595-1EFD-431C-9B43-064FD5F4CCB0}" presName="sibTrans" presStyleCnt="0"/>
      <dgm:spPr/>
    </dgm:pt>
    <dgm:pt modelId="{E5E6217A-D19B-4137-9742-FE7B8445C4F8}" type="pres">
      <dgm:prSet presAssocID="{5271D760-8F37-45E6-AF48-2314364A9D81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FF44620E-B4E6-4FE4-8ED8-A84A93B0FB07}" type="presOf" srcId="{0C0165B0-DDBB-4853-90EC-6454864687AB}" destId="{2E1FEE30-2B0D-4AA4-8D00-61DACA6F046D}" srcOrd="0" destOrd="0" presId="urn:microsoft.com/office/officeart/2005/8/layout/hProcess9"/>
    <dgm:cxn modelId="{BC07B519-C72E-47AC-A319-6736F7EC1A49}" type="presOf" srcId="{FFBEE40E-FB27-44EA-B354-68F4CA19E0DA}" destId="{2E95A040-0783-45EB-8EB5-BC7911C8C7CC}" srcOrd="0" destOrd="0" presId="urn:microsoft.com/office/officeart/2005/8/layout/hProcess9"/>
    <dgm:cxn modelId="{83E12834-E53A-4E87-B094-84ADF2BD7891}" srcId="{0C0165B0-DDBB-4853-90EC-6454864687AB}" destId="{FFBEE40E-FB27-44EA-B354-68F4CA19E0DA}" srcOrd="2" destOrd="0" parTransId="{85F17998-60C5-4BE1-8D98-728DD9C1E48C}" sibTransId="{E137899B-3589-42D9-90B7-526BF1E0D986}"/>
    <dgm:cxn modelId="{5BBC9943-8E72-4787-BC97-126E9C066741}" srcId="{0C0165B0-DDBB-4853-90EC-6454864687AB}" destId="{DDA641E1-D865-4641-8E73-8BD653CE649D}" srcOrd="4" destOrd="0" parTransId="{13CDD754-A679-458C-AE44-7FF99ED5A1DC}" sibTransId="{55B52595-1EFD-431C-9B43-064FD5F4CCB0}"/>
    <dgm:cxn modelId="{CC42827B-EED7-455C-8EAE-7BABED38F2CE}" type="presOf" srcId="{AD03F74E-BDA9-40C8-84E3-C4BB537CF17C}" destId="{8DA3FF05-EF46-4CC8-82C5-1461E3CDAA6F}" srcOrd="0" destOrd="0" presId="urn:microsoft.com/office/officeart/2005/8/layout/hProcess9"/>
    <dgm:cxn modelId="{EA4D6D7C-E3A1-4012-B836-9D0CE3A5BB50}" srcId="{0C0165B0-DDBB-4853-90EC-6454864687AB}" destId="{5271D760-8F37-45E6-AF48-2314364A9D81}" srcOrd="5" destOrd="0" parTransId="{110424C7-3707-4540-AB6B-330D6C4DD527}" sibTransId="{D1C20BCB-39D7-4DF8-BB79-74BDA583B680}"/>
    <dgm:cxn modelId="{94AE3E8E-2237-4A36-BAA1-A58DAD5D6B4C}" srcId="{0C0165B0-DDBB-4853-90EC-6454864687AB}" destId="{5FBEF640-C087-4584-898C-28283CA958DF}" srcOrd="3" destOrd="0" parTransId="{58BB63CE-8A94-4F6E-8D25-789F8D62C796}" sibTransId="{914672F7-9834-40EE-9561-6493C6BFFEB2}"/>
    <dgm:cxn modelId="{29273FA2-0A09-4177-A1D2-663FDA602752}" type="presOf" srcId="{DDA641E1-D865-4641-8E73-8BD653CE649D}" destId="{738448D8-5FA8-448D-8B22-F44976E4676B}" srcOrd="0" destOrd="0" presId="urn:microsoft.com/office/officeart/2005/8/layout/hProcess9"/>
    <dgm:cxn modelId="{0C4D1DA3-025B-484C-BAA7-33CB5189B626}" type="presOf" srcId="{5FBEF640-C087-4584-898C-28283CA958DF}" destId="{B7F64655-A421-4822-B771-18B109B8134E}" srcOrd="0" destOrd="0" presId="urn:microsoft.com/office/officeart/2005/8/layout/hProcess9"/>
    <dgm:cxn modelId="{A5150DA8-4A60-411C-9F1C-79BF5B2846C4}" type="presOf" srcId="{5271D760-8F37-45E6-AF48-2314364A9D81}" destId="{E5E6217A-D19B-4137-9742-FE7B8445C4F8}" srcOrd="0" destOrd="0" presId="urn:microsoft.com/office/officeart/2005/8/layout/hProcess9"/>
    <dgm:cxn modelId="{A76DFEBA-D6B7-4AEE-AE2D-4F84F01484C7}" srcId="{0C0165B0-DDBB-4853-90EC-6454864687AB}" destId="{AD03F74E-BDA9-40C8-84E3-C4BB537CF17C}" srcOrd="0" destOrd="0" parTransId="{9C1F09A4-D78B-4C00-B34A-6F711A224F4E}" sibTransId="{67D2CF2D-401E-4AC2-AE91-36C853082B1B}"/>
    <dgm:cxn modelId="{9D3D15D6-616E-4D01-A577-E1561CA27213}" srcId="{0C0165B0-DDBB-4853-90EC-6454864687AB}" destId="{BEF9C12E-1A01-4CF5-A10B-3B9662A8DBA8}" srcOrd="1" destOrd="0" parTransId="{A6F7755A-B09B-4265-ADAE-339D8996FE5D}" sibTransId="{227C8071-13E2-4037-9992-DCECC9FBBA21}"/>
    <dgm:cxn modelId="{165165FE-44AA-433A-A85D-50B114F81E5E}" type="presOf" srcId="{BEF9C12E-1A01-4CF5-A10B-3B9662A8DBA8}" destId="{950392EF-1012-4F99-88CE-73CC369F69B7}" srcOrd="0" destOrd="0" presId="urn:microsoft.com/office/officeart/2005/8/layout/hProcess9"/>
    <dgm:cxn modelId="{10FCA82F-2846-4836-AA17-DD45D71EBD53}" type="presParOf" srcId="{2E1FEE30-2B0D-4AA4-8D00-61DACA6F046D}" destId="{2CA27A0E-4140-45AB-82E4-3794464FB252}" srcOrd="0" destOrd="0" presId="urn:microsoft.com/office/officeart/2005/8/layout/hProcess9"/>
    <dgm:cxn modelId="{FA4E711B-EA48-448A-A959-0392914EA581}" type="presParOf" srcId="{2E1FEE30-2B0D-4AA4-8D00-61DACA6F046D}" destId="{C363A265-C6C4-4003-B6C6-B932765399B7}" srcOrd="1" destOrd="0" presId="urn:microsoft.com/office/officeart/2005/8/layout/hProcess9"/>
    <dgm:cxn modelId="{AFBAD09B-AB6C-4D29-AF1A-B61C9FE96DBA}" type="presParOf" srcId="{C363A265-C6C4-4003-B6C6-B932765399B7}" destId="{8DA3FF05-EF46-4CC8-82C5-1461E3CDAA6F}" srcOrd="0" destOrd="0" presId="urn:microsoft.com/office/officeart/2005/8/layout/hProcess9"/>
    <dgm:cxn modelId="{5E397334-D213-4B15-838A-8D952538CAD4}" type="presParOf" srcId="{C363A265-C6C4-4003-B6C6-B932765399B7}" destId="{5B7A5E2F-E8E3-4ADD-8240-3AC70CD716E7}" srcOrd="1" destOrd="0" presId="urn:microsoft.com/office/officeart/2005/8/layout/hProcess9"/>
    <dgm:cxn modelId="{26B343A3-3369-4535-BC0F-896A0B52FB47}" type="presParOf" srcId="{C363A265-C6C4-4003-B6C6-B932765399B7}" destId="{950392EF-1012-4F99-88CE-73CC369F69B7}" srcOrd="2" destOrd="0" presId="urn:microsoft.com/office/officeart/2005/8/layout/hProcess9"/>
    <dgm:cxn modelId="{A8652F2E-FE85-4B1C-B6EE-E1C8AD0E13AB}" type="presParOf" srcId="{C363A265-C6C4-4003-B6C6-B932765399B7}" destId="{3E74E457-BB55-48AB-8F6F-A732654C5F3D}" srcOrd="3" destOrd="0" presId="urn:microsoft.com/office/officeart/2005/8/layout/hProcess9"/>
    <dgm:cxn modelId="{267CE682-841C-4A59-A97C-AF0FC0DB4632}" type="presParOf" srcId="{C363A265-C6C4-4003-B6C6-B932765399B7}" destId="{2E95A040-0783-45EB-8EB5-BC7911C8C7CC}" srcOrd="4" destOrd="0" presId="urn:microsoft.com/office/officeart/2005/8/layout/hProcess9"/>
    <dgm:cxn modelId="{BAB86ABE-6CF7-405E-8CB1-492F02CFEBB1}" type="presParOf" srcId="{C363A265-C6C4-4003-B6C6-B932765399B7}" destId="{E337226E-4465-4358-BB33-FE449602527F}" srcOrd="5" destOrd="0" presId="urn:microsoft.com/office/officeart/2005/8/layout/hProcess9"/>
    <dgm:cxn modelId="{A4CD6B20-1EF6-4157-B385-C65BEF0DB463}" type="presParOf" srcId="{C363A265-C6C4-4003-B6C6-B932765399B7}" destId="{B7F64655-A421-4822-B771-18B109B8134E}" srcOrd="6" destOrd="0" presId="urn:microsoft.com/office/officeart/2005/8/layout/hProcess9"/>
    <dgm:cxn modelId="{62616910-F640-49B5-A57F-2AA897E53600}" type="presParOf" srcId="{C363A265-C6C4-4003-B6C6-B932765399B7}" destId="{5A303C4B-5A45-4010-97A0-FB8CCAB588F8}" srcOrd="7" destOrd="0" presId="urn:microsoft.com/office/officeart/2005/8/layout/hProcess9"/>
    <dgm:cxn modelId="{887FE49F-8468-4DF7-96DC-56C7ECF1561C}" type="presParOf" srcId="{C363A265-C6C4-4003-B6C6-B932765399B7}" destId="{738448D8-5FA8-448D-8B22-F44976E4676B}" srcOrd="8" destOrd="0" presId="urn:microsoft.com/office/officeart/2005/8/layout/hProcess9"/>
    <dgm:cxn modelId="{FE443209-E443-4398-B0B2-72D3075C5457}" type="presParOf" srcId="{C363A265-C6C4-4003-B6C6-B932765399B7}" destId="{A53CE890-67A4-4F9A-9FA1-95A973EAA240}" srcOrd="9" destOrd="0" presId="urn:microsoft.com/office/officeart/2005/8/layout/hProcess9"/>
    <dgm:cxn modelId="{A2086998-10B3-4EF0-BB1A-D099708632F3}" type="presParOf" srcId="{C363A265-C6C4-4003-B6C6-B932765399B7}" destId="{E5E6217A-D19B-4137-9742-FE7B8445C4F8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A27A0E-4140-45AB-82E4-3794464FB252}">
      <dsp:nvSpPr>
        <dsp:cNvPr id="0" name=""/>
        <dsp:cNvSpPr/>
      </dsp:nvSpPr>
      <dsp:spPr>
        <a:xfrm>
          <a:off x="617651" y="0"/>
          <a:ext cx="7000056" cy="249716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A3FF05-EF46-4CC8-82C5-1461E3CDAA6F}">
      <dsp:nvSpPr>
        <dsp:cNvPr id="0" name=""/>
        <dsp:cNvSpPr/>
      </dsp:nvSpPr>
      <dsp:spPr>
        <a:xfrm>
          <a:off x="2261" y="749147"/>
          <a:ext cx="1316933" cy="998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Choose Singularity Element</a:t>
          </a:r>
        </a:p>
      </dsp:txBody>
      <dsp:txXfrm>
        <a:off x="51022" y="797908"/>
        <a:ext cx="1219411" cy="901342"/>
      </dsp:txXfrm>
    </dsp:sp>
    <dsp:sp modelId="{950392EF-1012-4F99-88CE-73CC369F69B7}">
      <dsp:nvSpPr>
        <dsp:cNvPr id="0" name=""/>
        <dsp:cNvSpPr/>
      </dsp:nvSpPr>
      <dsp:spPr>
        <a:xfrm>
          <a:off x="1385042" y="749147"/>
          <a:ext cx="1316933" cy="998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Discretisation/Grid generation</a:t>
          </a:r>
        </a:p>
      </dsp:txBody>
      <dsp:txXfrm>
        <a:off x="1433803" y="797908"/>
        <a:ext cx="1219411" cy="901342"/>
      </dsp:txXfrm>
    </dsp:sp>
    <dsp:sp modelId="{2E95A040-0783-45EB-8EB5-BC7911C8C7CC}">
      <dsp:nvSpPr>
        <dsp:cNvPr id="0" name=""/>
        <dsp:cNvSpPr/>
      </dsp:nvSpPr>
      <dsp:spPr>
        <a:xfrm>
          <a:off x="2767822" y="749147"/>
          <a:ext cx="1316933" cy="998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Compute Influence coefficients</a:t>
          </a:r>
        </a:p>
      </dsp:txBody>
      <dsp:txXfrm>
        <a:off x="2816583" y="797908"/>
        <a:ext cx="1219411" cy="901342"/>
      </dsp:txXfrm>
    </dsp:sp>
    <dsp:sp modelId="{B7F64655-A421-4822-B771-18B109B8134E}">
      <dsp:nvSpPr>
        <dsp:cNvPr id="0" name=""/>
        <dsp:cNvSpPr/>
      </dsp:nvSpPr>
      <dsp:spPr>
        <a:xfrm>
          <a:off x="4150603" y="749147"/>
          <a:ext cx="1316933" cy="998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Establish RHS vector</a:t>
          </a:r>
        </a:p>
      </dsp:txBody>
      <dsp:txXfrm>
        <a:off x="4199364" y="797908"/>
        <a:ext cx="1219411" cy="901342"/>
      </dsp:txXfrm>
    </dsp:sp>
    <dsp:sp modelId="{738448D8-5FA8-448D-8B22-F44976E4676B}">
      <dsp:nvSpPr>
        <dsp:cNvPr id="0" name=""/>
        <dsp:cNvSpPr/>
      </dsp:nvSpPr>
      <dsp:spPr>
        <a:xfrm>
          <a:off x="5533383" y="749147"/>
          <a:ext cx="1316933" cy="998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Solve the system</a:t>
          </a:r>
        </a:p>
      </dsp:txBody>
      <dsp:txXfrm>
        <a:off x="5582144" y="797908"/>
        <a:ext cx="1219411" cy="901342"/>
      </dsp:txXfrm>
    </dsp:sp>
    <dsp:sp modelId="{E5E6217A-D19B-4137-9742-FE7B8445C4F8}">
      <dsp:nvSpPr>
        <dsp:cNvPr id="0" name=""/>
        <dsp:cNvSpPr/>
      </dsp:nvSpPr>
      <dsp:spPr>
        <a:xfrm>
          <a:off x="6916164" y="749147"/>
          <a:ext cx="1316933" cy="998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Compute Pressures, Loads, Velocities</a:t>
          </a:r>
        </a:p>
      </dsp:txBody>
      <dsp:txXfrm>
        <a:off x="6964925" y="797908"/>
        <a:ext cx="1219411" cy="9013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60469-B3C9-4406-9512-E27A562FB37F}" type="datetimeFigureOut">
              <a:rPr lang="en-GB" smtClean="0"/>
              <a:t>11/10/2024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9168C-E507-4922-931B-ACD156418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427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9168C-E507-4922-931B-ACD1564187C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659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exact solution in a form of a continuous singularity distribution (e.g., a vortex distribution γ (x)) exists, then it can be divided into several finite segments (e.g., the segment between x1 and x2).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9168C-E507-4922-931B-ACD1564187C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756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time-dependent kinematic velocity components U(t), W(t)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9168C-E507-4922-931B-ACD1564187C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67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%20LOGO%20WOB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_DSC8668.jpg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file://localhost/Users/mac1/Desktop/KCL_box_red_485_rgb.png" TargetMode="Externa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_box_red_485_rgb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_DSC8668.jpg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file://localhost/Users/mac1/Desktop/KCL_box_red_485_rgb.png" TargetMode="Externa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_DSC1517.jpg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file://localhost/Users/mac1/Desktop/KCL_box_red_485_rgb.png" TargetMode="Externa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_DSC1517.jpg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file://localhost/Users/mac1/Desktop/KCL_box_red_485_rgb.png" TargetMode="Externa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ay1_Data/WORK%20ARCHIVE/%20K/KING'S/11143%20KCL%20POWERPOINT%20UPDATE/BUILD/IMAGES/_DSC8361-rs.jpg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file://localhost/Users/mac1/Desktop/KCL_box_red_485_rgb.png" TargetMode="Externa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ay1_Data/WORK%20ARCHIVE/%20K/KING'S/11143%20KCL%20POWERPOINT%20UPDATE/BUILD/IMAGES/_DSC8361-rs.jpg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file://localhost/Users/mac1/Desktop/KCL_box_red_485_rgb.png" TargetMode="Externa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K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CL-LOGO-INTERNATIONAL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18" y="1397958"/>
            <a:ext cx="5860563" cy="40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8114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4689280"/>
            <a:ext cx="8424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5598000"/>
            <a:ext cx="8424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65464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ea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4689280"/>
            <a:ext cx="8424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5598000"/>
            <a:ext cx="8424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56124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tex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None/>
              <a:defRPr sz="2000">
                <a:latin typeface="Georgia"/>
                <a:cs typeface="Georgia"/>
              </a:defRPr>
            </a:lvl2pPr>
            <a:lvl3pPr marL="269875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3pPr>
            <a:lvl4pPr marL="539750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4pPr>
            <a:lvl5pPr marL="809625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fld id="{46D46D31-4F81-C84C-9C9E-CC304FB2B6EB}" type="datetimeFigureOut">
              <a:rPr lang="en-US" smtClean="0"/>
              <a:pPr/>
              <a:t>10/11/24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4000" y="6498000"/>
            <a:ext cx="720000" cy="360000"/>
          </a:xfrm>
        </p:spPr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60000" y="909220"/>
            <a:ext cx="8424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60000" y="909220"/>
            <a:ext cx="8424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31048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269875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1pPr>
            <a:lvl2pPr marL="539750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2pPr>
            <a:lvl3pPr marL="809625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3pPr>
            <a:lvl4pPr marL="1079500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4pPr>
            <a:lvl5pPr marL="1341438" indent="-261938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fld id="{46D46D31-4F81-C84C-9C9E-CC304FB2B6EB}" type="datetimeFigureOut">
              <a:rPr lang="en-US" smtClean="0"/>
              <a:pPr/>
              <a:t>10/11/24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4000" y="6498000"/>
            <a:ext cx="720000" cy="360000"/>
          </a:xfrm>
        </p:spPr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60000" y="909220"/>
            <a:ext cx="8424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27089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tex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000" y="1088721"/>
            <a:ext cx="4032000" cy="48605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buNone/>
              <a:defRPr sz="2000"/>
            </a:lvl2pPr>
            <a:lvl3pPr marL="269875" indent="-269875">
              <a:defRPr sz="2000"/>
            </a:lvl3pPr>
            <a:lvl4pPr marL="539750" indent="-269875">
              <a:defRPr sz="2000"/>
            </a:lvl4pPr>
            <a:lvl5pPr marL="809625" indent="-269875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000" y="1088721"/>
            <a:ext cx="4032000" cy="48605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buNone/>
              <a:defRPr sz="2000"/>
            </a:lvl2pPr>
            <a:lvl3pPr marL="269875" indent="-269875">
              <a:defRPr sz="2000"/>
            </a:lvl3pPr>
            <a:lvl4pPr marL="539750" indent="-269875">
              <a:defRPr sz="2000"/>
            </a:lvl4pPr>
            <a:lvl5pPr marL="809625" indent="-269875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60000" y="909220"/>
            <a:ext cx="8424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04128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000" y="1088721"/>
            <a:ext cx="4032000" cy="4860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000" y="1088721"/>
            <a:ext cx="4032000" cy="4860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60000" y="909220"/>
            <a:ext cx="8424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8975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1 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0000" y="1088720"/>
            <a:ext cx="8424000" cy="46805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0000" y="5949280"/>
            <a:ext cx="8424000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60000" y="909220"/>
            <a:ext cx="8424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15919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6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0000" y="1088720"/>
            <a:ext cx="2700021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0000" y="5949280"/>
            <a:ext cx="8424000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360000" y="3519000"/>
            <a:ext cx="2700021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6083978" y="1088720"/>
            <a:ext cx="2702304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6083978" y="3519000"/>
            <a:ext cx="2702304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16"/>
          </p:nvPr>
        </p:nvSpPr>
        <p:spPr>
          <a:xfrm>
            <a:off x="3221989" y="1088720"/>
            <a:ext cx="2702304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7"/>
          </p:nvPr>
        </p:nvSpPr>
        <p:spPr>
          <a:xfrm>
            <a:off x="3221989" y="3519000"/>
            <a:ext cx="2702304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60000" y="909220"/>
            <a:ext cx="8424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02188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4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0000" y="1088720"/>
            <a:ext cx="4122000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0000" y="5949280"/>
            <a:ext cx="8424000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360000" y="3519000"/>
            <a:ext cx="4122000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4662000" y="1088720"/>
            <a:ext cx="4124282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4662000" y="3519000"/>
            <a:ext cx="4124282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60000" y="909220"/>
            <a:ext cx="8424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90502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bullets and image -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000" y="1088721"/>
            <a:ext cx="4032000" cy="4860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54925" y="1089025"/>
            <a:ext cx="4029075" cy="4860925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60000" y="909220"/>
            <a:ext cx="8424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7360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bottom -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_DSC1517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r="9016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3460750"/>
            <a:ext cx="9144000" cy="339725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rgbClr val="FFFFFF">
                  <a:alpha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2708276"/>
            <a:ext cx="8424000" cy="2709726"/>
          </a:xfrm>
        </p:spPr>
        <p:txBody>
          <a:bodyPr anchor="b" anchorCtr="0"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5598000"/>
            <a:ext cx="8424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7434000" y="0"/>
            <a:ext cx="1710000" cy="1303021"/>
            <a:chOff x="7949775" y="1"/>
            <a:chExt cx="1194225" cy="910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KCL-LOGO-UK-1.png"/>
            <p:cNvPicPr>
              <a:picLocks noChangeAspect="1"/>
            </p:cNvPicPr>
            <p:nvPr userDrawn="1"/>
          </p:nvPicPr>
          <p:blipFill>
            <a:blip r:embed="rId4" r:link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9093786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bullets and image -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52000" y="1088721"/>
            <a:ext cx="4032000" cy="4860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60000" y="1089025"/>
            <a:ext cx="4029075" cy="4860925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60000" y="909220"/>
            <a:ext cx="8424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4910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000" y="1088721"/>
            <a:ext cx="4032000" cy="48605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buNone/>
              <a:defRPr sz="2000"/>
            </a:lvl2pPr>
            <a:lvl3pPr marL="269875" indent="-269875">
              <a:defRPr sz="2000"/>
            </a:lvl3pPr>
            <a:lvl4pPr marL="539750" indent="-269875">
              <a:defRPr sz="2000"/>
            </a:lvl4pPr>
            <a:lvl5pPr marL="809625" indent="-269875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751750" y="1089025"/>
            <a:ext cx="4032250" cy="4860925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60000" y="909220"/>
            <a:ext cx="8424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21199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52000" y="1088721"/>
            <a:ext cx="4032000" cy="48605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buNone/>
              <a:defRPr sz="2000"/>
            </a:lvl2pPr>
            <a:lvl3pPr marL="269875" indent="-269875">
              <a:defRPr sz="2000"/>
            </a:lvl3pPr>
            <a:lvl4pPr marL="539750" indent="-269875">
              <a:defRPr sz="2000"/>
            </a:lvl4pPr>
            <a:lvl5pPr marL="809625" indent="-269875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60000" y="1088356"/>
            <a:ext cx="4032250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60000" y="909220"/>
            <a:ext cx="8424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14121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0" y="3420000"/>
            <a:ext cx="8424000" cy="2520000"/>
          </a:xfrm>
        </p:spPr>
        <p:txBody>
          <a:bodyPr anchor="b" anchorCtr="0">
            <a:normAutofit/>
          </a:bodyPr>
          <a:lstStyle>
            <a:lvl1pPr>
              <a:defRPr sz="1600" b="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0" y="6120000"/>
            <a:ext cx="8424000" cy="358407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7434000" y="0"/>
            <a:ext cx="1710000" cy="1303021"/>
            <a:chOff x="7949775" y="1"/>
            <a:chExt cx="1194225" cy="91000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KCL-LOGO-UK-1.png"/>
            <p:cNvPicPr>
              <a:picLocks noChangeAspect="1"/>
            </p:cNvPicPr>
            <p:nvPr userDrawn="1"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026901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joint -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_DSC1517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-6022" r="9016" b="18999"/>
          <a:stretch>
            <a:fillRect/>
          </a:stretch>
        </p:blipFill>
        <p:spPr>
          <a:xfrm>
            <a:off x="-1" y="-413131"/>
            <a:ext cx="9144000" cy="596810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9144000" cy="339725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180000"/>
            <a:ext cx="8424000" cy="1080000"/>
          </a:xfrm>
        </p:spPr>
        <p:txBody>
          <a:bodyPr anchor="t" anchorCtr="0"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440000"/>
            <a:ext cx="8424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60363" y="5726295"/>
            <a:ext cx="6739466" cy="951707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 dirty="0"/>
          </a:p>
        </p:txBody>
      </p:sp>
      <p:pic>
        <p:nvPicPr>
          <p:cNvPr id="12" name="KCL-LOGO-UK-1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00" y="5555715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6514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_DSC1517.jpg" descr="/Users/mac1/Desktop/_DSC1517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9" t="488" r="1" b="790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3460750"/>
            <a:ext cx="9144000" cy="339725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rgbClr val="FFFFFF">
                  <a:alpha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4689280"/>
            <a:ext cx="8424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5598000"/>
            <a:ext cx="8424000" cy="1080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7434000" y="0"/>
            <a:ext cx="1710000" cy="1303021"/>
            <a:chOff x="7949775" y="1"/>
            <a:chExt cx="1194225" cy="91000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KCL-LOGO-UK-1.png"/>
            <p:cNvPicPr>
              <a:picLocks noChangeAspect="1"/>
            </p:cNvPicPr>
            <p:nvPr userDrawn="1"/>
          </p:nvPicPr>
          <p:blipFill>
            <a:blip r:embed="rId4" r:link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780139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joint -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_DSC1517.jpg" descr="/Users/mac1/Desktop/_DSC1517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9" t="487" r="1" b="25310"/>
          <a:stretch>
            <a:fillRect/>
          </a:stretch>
        </p:blipFill>
        <p:spPr>
          <a:xfrm>
            <a:off x="0" y="0"/>
            <a:ext cx="9144000" cy="555497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0"/>
            <a:ext cx="9144000" cy="339725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180001"/>
            <a:ext cx="8424000" cy="1080000"/>
          </a:xfrm>
        </p:spPr>
        <p:txBody>
          <a:bodyPr anchor="t" anchorCtr="0"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440000"/>
            <a:ext cx="8424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60362" y="5726295"/>
            <a:ext cx="6754319" cy="951707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 dirty="0"/>
          </a:p>
        </p:txBody>
      </p:sp>
      <p:pic>
        <p:nvPicPr>
          <p:cNvPr id="10" name="KCL-LOGO-UK-1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00" y="5555715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5171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_DSC1517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5" r="4990" b="597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3460750"/>
            <a:ext cx="9144000" cy="339725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rgbClr val="FFFFFF">
                  <a:alpha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4689280"/>
            <a:ext cx="8424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5598000"/>
            <a:ext cx="8424000" cy="1080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7434000" y="0"/>
            <a:ext cx="1710000" cy="1303021"/>
            <a:chOff x="7949775" y="1"/>
            <a:chExt cx="1194225" cy="91000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KCL-LOGO-UK-1.png"/>
            <p:cNvPicPr>
              <a:picLocks noChangeAspect="1"/>
            </p:cNvPicPr>
            <p:nvPr userDrawn="1"/>
          </p:nvPicPr>
          <p:blipFill>
            <a:blip r:embed="rId4" r:link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332634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_DSC1517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5" r="4990" b="23836"/>
          <a:stretch>
            <a:fillRect/>
          </a:stretch>
        </p:blipFill>
        <p:spPr>
          <a:xfrm>
            <a:off x="0" y="0"/>
            <a:ext cx="9144000" cy="555497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0"/>
            <a:ext cx="9144000" cy="339725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180001"/>
            <a:ext cx="8424000" cy="1080000"/>
          </a:xfrm>
        </p:spPr>
        <p:txBody>
          <a:bodyPr anchor="b" anchorCtr="0"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440000"/>
            <a:ext cx="8424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60363" y="5733722"/>
            <a:ext cx="6746892" cy="944280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 dirty="0"/>
          </a:p>
        </p:txBody>
      </p:sp>
      <p:pic>
        <p:nvPicPr>
          <p:cNvPr id="10" name="KCL-LOGO-UK-1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00" y="5555715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970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4689280"/>
            <a:ext cx="8424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5598000"/>
            <a:ext cx="8424000" cy="1080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81830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lim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4689280"/>
            <a:ext cx="8424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5598000"/>
            <a:ext cx="8424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9198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89220"/>
            <a:ext cx="8424000" cy="4856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000" y="6498000"/>
            <a:ext cx="720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fld id="{46D46D31-4F81-C84C-9C9E-CC304FB2B6EB}" type="datetimeFigureOut">
              <a:rPr lang="en-US" smtClean="0"/>
              <a:pPr/>
              <a:t>10/11/24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0000" y="6498000"/>
            <a:ext cx="698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4000" y="6498000"/>
            <a:ext cx="720000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lvl1pPr algn="r">
              <a:defRPr sz="1000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39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707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8" r:id="rId23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rgbClr val="0A2D50"/>
          </a:solidFill>
          <a:latin typeface="Impact"/>
          <a:ea typeface="+mj-ea"/>
          <a:cs typeface="Impact"/>
        </a:defRPr>
      </a:lvl1pPr>
    </p:titleStyle>
    <p:bodyStyle>
      <a:lvl1pPr marL="26987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1pPr>
      <a:lvl2pPr marL="53975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2pPr>
      <a:lvl3pPr marL="80962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3pPr>
      <a:lvl4pPr marL="107950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4pPr>
      <a:lvl5pPr marL="1341438" indent="-261938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cambridge.org/core/books/lowspeed-aerodynamics/077FAF851C4582F1B7593809752C44AE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hyperlink" Target="https://www.scirp.org/reference/referencespapers?referenceid=2081406" TargetMode="External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cambridge.org/core/books/lowspeed-aerodynamics/077FAF851C4582F1B7593809752C44AE" TargetMode="External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mbridge.org/core/books/lowspeed-aerodynamics/077FAF851C4582F1B7593809752C44AE" TargetMode="External"/><Relationship Id="rId3" Type="http://schemas.openxmlformats.org/officeDocument/2006/relationships/hyperlink" Target="https://www.nature.com/articles/241290a0" TargetMode="External"/><Relationship Id="rId7" Type="http://schemas.openxmlformats.org/officeDocument/2006/relationships/hyperlink" Target="https://daily.jstor.org/how-do-fish-schools-work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cambridge.org/core/journals/journal-of-fluid-mechanics/article/abs/optimal-undulatory-swimming-for-a-single-fishlike-body-and-for-a-pair-of-interacting-swimmers/6611B915918A10A3ED65A628A86C86C8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pubs.aip.org/aip/pof/article-abstract/26/5/051901/259421/Propulsive-performance-of-unsteady-tandem?redirectedFrom=fulltext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www.science.org/doi/abs/10.1126/science.1088295" TargetMode="External"/><Relationship Id="rId9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hyperlink" Target="https://www.cambridge.org/core/books/lowspeed-aerodynamics/077FAF851C4582F1B7593809752C44A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mbridge.org/core/books/lowspeed-aerodynamics/077FAF851C4582F1B7593809752C44AE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mbridge.org/core/journals/journal-of-fluid-mechanics/article/threedimensional-flow-structures-and-vorticity-control-in-fishlike-swimming/10ABE5B3B9A61B74F30EEF6C99385DDA" TargetMode="External"/><Relationship Id="rId2" Type="http://schemas.openxmlformats.org/officeDocument/2006/relationships/hyperlink" Target="https://arc.aiaa.org/doi/pdf/10.2514/6.2015-1082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hyperlink" Target="https://www.cambridge.org/core/books/lowspeed-aerodynamics/077FAF851C4582F1B7593809752C44AE" TargetMode="External"/><Relationship Id="rId4" Type="http://schemas.openxmlformats.org/officeDocument/2006/relationships/diagramData" Target="../diagrams/data1.xml"/><Relationship Id="rId9" Type="http://schemas.openxmlformats.org/officeDocument/2006/relationships/hyperlink" Target="https://www.wiley.com/en-us/Foundations+of+Aerodynamics%3A+Bases+of+Aerodynamic+Design%2C+5th+Edition-p-978047112919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hyperlink" Target="https://www.cambridge.org/core/books/lowspeed-aerodynamics/077FAF851C4582F1B7593809752C44A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mbridge.org/core/books/lowspeed-aerodynamics/077FAF851C4582F1B7593809752C44AE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osti.gov/biblio/6548367" TargetMode="External"/><Relationship Id="rId5" Type="http://schemas.openxmlformats.org/officeDocument/2006/relationships/hyperlink" Target="https://www.cambridge.org/core/journals/journal-of-fluid-mechanics/article/unsteady-aerodynamics-and-vortexsheet-formation-of-a-twodimensional-airfoil/3AEA38FAEB7F044C661003FD8F367663" TargetMode="External"/><Relationship Id="rId4" Type="http://schemas.openxmlformats.org/officeDocument/2006/relationships/hyperlink" Target="https://www.cambridge.org/core/journals/journal-of-fluid-mechanics/article/unsteady-lift-for-the-wagner-problem-in-the-presence-of-additional-leadingtrailing-edge-vortices/7F9F629AE4E61F361481DB5DFDE2700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ADC7-0FF9-4035-87A8-8D5493CC46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2D Vortex Panel Method approach for modelling unsteady airfoil dynamics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F4405-C328-4061-85CA-C23F9C65C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5949278"/>
            <a:ext cx="8424000" cy="72872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Vedang Joshi</a:t>
            </a:r>
          </a:p>
          <a:p>
            <a:r>
              <a:rPr lang="en-US" dirty="0">
                <a:solidFill>
                  <a:schemeClr val="bg1"/>
                </a:solidFill>
              </a:rPr>
              <a:t>Department of Engineering</a:t>
            </a:r>
          </a:p>
          <a:p>
            <a:r>
              <a:rPr lang="en-US" dirty="0">
                <a:solidFill>
                  <a:schemeClr val="bg1"/>
                </a:solidFill>
              </a:rPr>
              <a:t>King’s College London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304320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FFA920A-CD67-037C-F105-7610FED33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Pitching motion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D50F2-BD9B-1905-445D-80AA4AEE8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005442"/>
            <a:ext cx="3809664" cy="4171377"/>
          </a:xfrm>
          <a:prstGeom prst="rect">
            <a:avLst/>
          </a:prstGeom>
        </p:spPr>
      </p:pic>
      <p:pic>
        <p:nvPicPr>
          <p:cNvPr id="12" name="Picture 11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45AD897-9FB5-9FCF-2724-F62D7D002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19430"/>
            <a:ext cx="3474720" cy="4343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9FA0C34-DB15-B219-651C-9FAA1AFAC279}"/>
              </a:ext>
            </a:extLst>
          </p:cNvPr>
          <p:cNvSpPr/>
          <p:nvPr/>
        </p:nvSpPr>
        <p:spPr>
          <a:xfrm>
            <a:off x="7368560" y="6640622"/>
            <a:ext cx="19046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[1]</a:t>
            </a:r>
            <a:r>
              <a:rPr lang="en-GB" sz="900" dirty="0"/>
              <a:t> </a:t>
            </a:r>
            <a:r>
              <a:rPr lang="en-GB" sz="900" dirty="0">
                <a:hlinkClick r:id="rId4"/>
              </a:rPr>
              <a:t>Katz, J. and Plotkin, A. (2001) 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227003815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18E6C-0857-F8F0-3711-4458A69CE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3B1455B-39EC-DA68-1258-A44732380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647452"/>
          </a:xfrm>
        </p:spPr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Animations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CC0B84-53BA-8F1B-E5DD-7C306F2B7D12}"/>
                  </a:ext>
                </a:extLst>
              </p:cNvPr>
              <p:cNvSpPr txBox="1"/>
              <p:nvPr/>
            </p:nvSpPr>
            <p:spPr>
              <a:xfrm>
                <a:off x="7354957" y="1943827"/>
                <a:ext cx="1918252" cy="1247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GB" sz="1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den>
                      </m:f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=8.5</m:t>
                      </m:r>
                    </m:oMath>
                  </m:oMathPara>
                </a14:m>
                <a:endParaRPr lang="en-GB" sz="1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=0.009</m:t>
                      </m:r>
                    </m:oMath>
                  </m:oMathPara>
                </a14:m>
                <a:endParaRPr lang="en-GB" sz="1200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CC0B84-53BA-8F1B-E5DD-7C306F2B7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957" y="1943827"/>
                <a:ext cx="1918252" cy="12473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10DEED5-AAF4-995C-D2C7-B03B3E374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48409"/>
            <a:ext cx="3241813" cy="147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red circle with blue dots&#10;&#10;Description automatically generated">
            <a:extLst>
              <a:ext uri="{FF2B5EF4-FFF2-40B4-BE49-F238E27FC236}">
                <a16:creationId xmlns:a16="http://schemas.microsoft.com/office/drawing/2014/main" id="{EC948A1E-D6C0-C645-331F-81C8D561C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78" y="997640"/>
            <a:ext cx="3241813" cy="2431360"/>
          </a:xfrm>
          <a:prstGeom prst="rect">
            <a:avLst/>
          </a:prstGeom>
        </p:spPr>
      </p:pic>
      <p:pic>
        <p:nvPicPr>
          <p:cNvPr id="19" name="Picture 18" descr="A graph with a red circle and a blue circle&#10;&#10;Description automatically generated">
            <a:extLst>
              <a:ext uri="{FF2B5EF4-FFF2-40B4-BE49-F238E27FC236}">
                <a16:creationId xmlns:a16="http://schemas.microsoft.com/office/drawing/2014/main" id="{1F21F7DE-34C2-5B68-B942-F059D47B1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97" y="3599188"/>
            <a:ext cx="3600173" cy="27001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0C2DA7-F2AB-604D-B1F2-294C45D4244B}"/>
              </a:ext>
            </a:extLst>
          </p:cNvPr>
          <p:cNvSpPr txBox="1"/>
          <p:nvPr/>
        </p:nvSpPr>
        <p:spPr>
          <a:xfrm>
            <a:off x="360000" y="924339"/>
            <a:ext cx="209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Heaving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57499D-A168-2BDE-BAC7-B92E04E50E9F}"/>
              </a:ext>
            </a:extLst>
          </p:cNvPr>
          <p:cNvSpPr txBox="1"/>
          <p:nvPr/>
        </p:nvSpPr>
        <p:spPr>
          <a:xfrm>
            <a:off x="360000" y="3429000"/>
            <a:ext cx="1639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Pitching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2592D6-2866-CDF4-8323-38B8E8BB5664}"/>
              </a:ext>
            </a:extLst>
          </p:cNvPr>
          <p:cNvSpPr txBox="1"/>
          <p:nvPr/>
        </p:nvSpPr>
        <p:spPr>
          <a:xfrm>
            <a:off x="7354957" y="6518108"/>
            <a:ext cx="218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[1] </a:t>
            </a:r>
            <a:r>
              <a:rPr lang="en-GB" sz="900" dirty="0">
                <a:hlinkClick r:id="rId6"/>
              </a:rPr>
              <a:t>Katz, J. and Plotkin, A. (2001) </a:t>
            </a:r>
            <a:endParaRPr lang="en-GB" sz="900" dirty="0"/>
          </a:p>
          <a:p>
            <a:r>
              <a:rPr lang="en-GB" sz="900" dirty="0"/>
              <a:t>[2] </a:t>
            </a:r>
            <a:r>
              <a:rPr lang="en-GB" sz="900" dirty="0">
                <a:hlinkClick r:id="rId7"/>
              </a:rPr>
              <a:t>Koochesfahani (1989)</a:t>
            </a:r>
            <a:endParaRPr lang="en-GB" sz="900" dirty="0"/>
          </a:p>
        </p:txBody>
      </p:sp>
      <p:pic>
        <p:nvPicPr>
          <p:cNvPr id="8" name="Picture 7" descr="A black and white image of a swirly design&#10;&#10;Description automatically generated">
            <a:extLst>
              <a:ext uri="{FF2B5EF4-FFF2-40B4-BE49-F238E27FC236}">
                <a16:creationId xmlns:a16="http://schemas.microsoft.com/office/drawing/2014/main" id="{95B76A64-952D-16FB-299B-036C9C8EC2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967" y="4136483"/>
            <a:ext cx="4059285" cy="143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7972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CD23-E0F8-A99D-DC48-3B0C103B4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86E78-52F1-DF2F-A8BD-362E29E6E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Georgia" panose="02040502050405020303" pitchFamily="18" charset="0"/>
              </a:rPr>
              <a:t>Attempt to introduce a deformation parameter to realistically model the motion of fish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Georgia" panose="02040502050405020303" pitchFamily="18" charset="0"/>
              </a:rPr>
              <a:t>Integrating viscous forces and LEV in future simulation framework(s)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Georgia" panose="02040502050405020303" pitchFamily="18" charset="0"/>
              </a:rPr>
              <a:t>Looking at more complex geometries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Georgia" panose="02040502050405020303" pitchFamily="18" charset="0"/>
              </a:rPr>
              <a:t>Observe the motion of the fish with the deforming tail in the context of multiple individuals, progressing to looking in the context of a swarm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Georgia" panose="02040502050405020303" pitchFamily="18" charset="0"/>
              </a:rPr>
              <a:t>Extend model to 3D</a:t>
            </a:r>
          </a:p>
        </p:txBody>
      </p:sp>
    </p:spTree>
    <p:extLst>
      <p:ext uri="{BB962C8B-B14F-4D97-AF65-F5344CB8AC3E}">
        <p14:creationId xmlns:p14="http://schemas.microsoft.com/office/powerpoint/2010/main" val="392031554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3E4EC-D7CF-4190-A8EA-0D0F0E51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5FAC3-C4CE-421A-92D3-3CDA81412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089220"/>
            <a:ext cx="4589072" cy="32169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latin typeface="Georgia" panose="02040502050405020303" pitchFamily="18" charset="0"/>
              </a:rPr>
              <a:t>Emergence of fish schools by studying the role of vortex shedding behind fish, using techniques from unsteady fluid dynamics.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9FDCA-681E-4E7D-9439-6A3F2AF502B9}"/>
              </a:ext>
            </a:extLst>
          </p:cNvPr>
          <p:cNvSpPr txBox="1"/>
          <p:nvPr/>
        </p:nvSpPr>
        <p:spPr>
          <a:xfrm>
            <a:off x="7782339" y="6129612"/>
            <a:ext cx="1473420" cy="1096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rgbClr val="0A2D50"/>
              </a:buClr>
            </a:pPr>
            <a:r>
              <a:rPr lang="en-GB" sz="600" dirty="0">
                <a:solidFill>
                  <a:srgbClr val="0A2D50"/>
                </a:solidFill>
                <a:latin typeface="Georgia" panose="02040502050405020303" pitchFamily="18" charset="0"/>
              </a:rPr>
              <a:t>[1] </a:t>
            </a:r>
            <a:r>
              <a:rPr lang="en-US" sz="600" dirty="0">
                <a:solidFill>
                  <a:srgbClr val="0A2D50"/>
                </a:solidFill>
                <a:latin typeface="Georgia" panose="02040502050405020303" pitchFamily="18" charset="0"/>
                <a:hlinkClick r:id="rId3"/>
              </a:rPr>
              <a:t>Weihs, D. (1973) </a:t>
            </a:r>
            <a:endParaRPr lang="en-US" sz="600" dirty="0">
              <a:solidFill>
                <a:srgbClr val="0A2D50"/>
              </a:solidFill>
              <a:latin typeface="Georgia" panose="02040502050405020303" pitchFamily="18" charset="0"/>
            </a:endParaRPr>
          </a:p>
          <a:p>
            <a:pPr>
              <a:lnSpc>
                <a:spcPct val="120000"/>
              </a:lnSpc>
              <a:buClr>
                <a:srgbClr val="0A2D50"/>
              </a:buClr>
            </a:pPr>
            <a:r>
              <a:rPr lang="en-GB" sz="600" dirty="0">
                <a:solidFill>
                  <a:srgbClr val="0A2D50"/>
                </a:solidFill>
                <a:latin typeface="Georgia" panose="02040502050405020303" pitchFamily="18" charset="0"/>
              </a:rPr>
              <a:t>[2] </a:t>
            </a:r>
            <a:r>
              <a:rPr lang="en-GB" sz="600" dirty="0">
                <a:solidFill>
                  <a:srgbClr val="0A2D50"/>
                </a:solidFill>
                <a:latin typeface="Georgia" panose="02040502050405020303" pitchFamily="18" charset="0"/>
                <a:hlinkClick r:id="rId4"/>
              </a:rPr>
              <a:t>Liao et. al (2003)</a:t>
            </a:r>
            <a:endParaRPr lang="en-GB" sz="600" dirty="0">
              <a:solidFill>
                <a:srgbClr val="0A2D50"/>
              </a:solidFill>
              <a:latin typeface="Georgia" panose="02040502050405020303" pitchFamily="18" charset="0"/>
            </a:endParaRPr>
          </a:p>
          <a:p>
            <a:pPr>
              <a:lnSpc>
                <a:spcPct val="120000"/>
              </a:lnSpc>
              <a:buClr>
                <a:srgbClr val="0A2D50"/>
              </a:buClr>
            </a:pPr>
            <a:r>
              <a:rPr lang="en-GB" sz="600" dirty="0">
                <a:solidFill>
                  <a:srgbClr val="0A2D50"/>
                </a:solidFill>
                <a:latin typeface="Georgia" panose="02040502050405020303" pitchFamily="18" charset="0"/>
              </a:rPr>
              <a:t>[3] </a:t>
            </a:r>
            <a:r>
              <a:rPr lang="en-US" sz="600" dirty="0" err="1">
                <a:solidFill>
                  <a:srgbClr val="0A2D50"/>
                </a:solidFill>
                <a:latin typeface="Georgia" panose="02040502050405020303" pitchFamily="18" charset="0"/>
                <a:hlinkClick r:id="rId5"/>
              </a:rPr>
              <a:t>Boschitsch</a:t>
            </a:r>
            <a:r>
              <a:rPr lang="en-US" sz="600" dirty="0">
                <a:solidFill>
                  <a:srgbClr val="0A2D50"/>
                </a:solidFill>
                <a:latin typeface="Georgia" panose="02040502050405020303" pitchFamily="18" charset="0"/>
                <a:hlinkClick r:id="rId5"/>
              </a:rPr>
              <a:t> et. al (2014) </a:t>
            </a:r>
            <a:endParaRPr lang="en-US" sz="600" dirty="0">
              <a:solidFill>
                <a:srgbClr val="0A2D50"/>
              </a:solidFill>
              <a:latin typeface="Georgia" panose="02040502050405020303" pitchFamily="18" charset="0"/>
            </a:endParaRPr>
          </a:p>
          <a:p>
            <a:pPr>
              <a:lnSpc>
                <a:spcPct val="120000"/>
              </a:lnSpc>
              <a:buClr>
                <a:srgbClr val="0A2D50"/>
              </a:buClr>
            </a:pPr>
            <a:r>
              <a:rPr lang="en-US" sz="600" dirty="0">
                <a:solidFill>
                  <a:srgbClr val="0A2D50"/>
                </a:solidFill>
                <a:latin typeface="Georgia" panose="02040502050405020303" pitchFamily="18" charset="0"/>
              </a:rPr>
              <a:t>[4] </a:t>
            </a:r>
            <a:r>
              <a:rPr lang="en-US" sz="600" dirty="0">
                <a:solidFill>
                  <a:srgbClr val="0A2D50"/>
                </a:solidFill>
                <a:latin typeface="Georgia" panose="02040502050405020303" pitchFamily="18" charset="0"/>
                <a:hlinkClick r:id="rId6"/>
              </a:rPr>
              <a:t>Maertens et. al (2017) </a:t>
            </a:r>
            <a:endParaRPr lang="en-US" sz="600" dirty="0">
              <a:solidFill>
                <a:srgbClr val="0A2D50"/>
              </a:solidFill>
              <a:latin typeface="Georgia" panose="02040502050405020303" pitchFamily="18" charset="0"/>
            </a:endParaRPr>
          </a:p>
          <a:p>
            <a:pPr>
              <a:lnSpc>
                <a:spcPct val="120000"/>
              </a:lnSpc>
              <a:buClr>
                <a:srgbClr val="0A2D50"/>
              </a:buClr>
            </a:pPr>
            <a:r>
              <a:rPr lang="en-US" sz="600" dirty="0">
                <a:solidFill>
                  <a:srgbClr val="0A2D50"/>
                </a:solidFill>
                <a:latin typeface="Georgia" panose="02040502050405020303" pitchFamily="18" charset="0"/>
              </a:rPr>
              <a:t>[5] </a:t>
            </a:r>
            <a:r>
              <a:rPr lang="en-US" sz="600" dirty="0">
                <a:solidFill>
                  <a:srgbClr val="0A2D50"/>
                </a:solidFill>
                <a:latin typeface="Georgia" panose="02040502050405020303" pitchFamily="18" charset="0"/>
                <a:hlinkClick r:id="rId7"/>
              </a:rPr>
              <a:t>JSTOR</a:t>
            </a:r>
            <a:endParaRPr lang="en-US" sz="600" dirty="0">
              <a:solidFill>
                <a:srgbClr val="0A2D50"/>
              </a:solidFill>
              <a:latin typeface="Georgia" panose="02040502050405020303" pitchFamily="18" charset="0"/>
            </a:endParaRPr>
          </a:p>
          <a:p>
            <a:pPr>
              <a:lnSpc>
                <a:spcPct val="120000"/>
              </a:lnSpc>
              <a:buClr>
                <a:srgbClr val="0A2D50"/>
              </a:buClr>
            </a:pPr>
            <a:r>
              <a:rPr lang="en-US" sz="600" dirty="0">
                <a:solidFill>
                  <a:srgbClr val="0A2D50"/>
                </a:solidFill>
                <a:latin typeface="Georgia" panose="02040502050405020303" pitchFamily="18" charset="0"/>
              </a:rPr>
              <a:t>[6]  </a:t>
            </a:r>
            <a:r>
              <a:rPr lang="en-GB" sz="600" dirty="0">
                <a:hlinkClick r:id="rId8"/>
              </a:rPr>
              <a:t>Katz, J. and Plotkin, A. (2001) </a:t>
            </a:r>
            <a:endParaRPr lang="en-GB" sz="600" dirty="0"/>
          </a:p>
          <a:p>
            <a:pPr>
              <a:lnSpc>
                <a:spcPct val="120000"/>
              </a:lnSpc>
              <a:buClr>
                <a:srgbClr val="0A2D50"/>
              </a:buClr>
            </a:pPr>
            <a:endParaRPr lang="en-GB" dirty="0"/>
          </a:p>
        </p:txBody>
      </p:sp>
      <p:pic>
        <p:nvPicPr>
          <p:cNvPr id="1026" name="Picture 2" descr="How Do Fish Schools Work? - JSTOR Daily">
            <a:extLst>
              <a:ext uri="{FF2B5EF4-FFF2-40B4-BE49-F238E27FC236}">
                <a16:creationId xmlns:a16="http://schemas.microsoft.com/office/drawing/2014/main" id="{09B5E62D-5C19-415F-8B6E-0E46468A0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990" y="900099"/>
            <a:ext cx="3851599" cy="256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280325-1CAB-462E-88FB-9C21E66E6A7D}"/>
              </a:ext>
            </a:extLst>
          </p:cNvPr>
          <p:cNvSpPr txBox="1"/>
          <p:nvPr/>
        </p:nvSpPr>
        <p:spPr>
          <a:xfrm>
            <a:off x="4300517" y="3463163"/>
            <a:ext cx="484348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A2D50"/>
                </a:solidFill>
                <a:latin typeface="Georgia" panose="02040502050405020303" pitchFamily="18" charset="0"/>
              </a:rPr>
              <a:t>Fish schools provide hydrodynamic benefits to individuals through flow-mediated interactions</a:t>
            </a:r>
            <a:r>
              <a:rPr lang="en-US" sz="1900" baseline="30000" dirty="0">
                <a:solidFill>
                  <a:srgbClr val="0A2D50"/>
                </a:solidFill>
                <a:latin typeface="Georgia" panose="02040502050405020303" pitchFamily="18" charset="0"/>
              </a:rPr>
              <a:t>1</a:t>
            </a:r>
            <a:r>
              <a:rPr lang="en-US" sz="1900" dirty="0">
                <a:solidFill>
                  <a:srgbClr val="0A2D50"/>
                </a:solidFill>
                <a:latin typeface="Georgia" panose="02040502050405020303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0A2D50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A2D50"/>
                </a:solidFill>
                <a:latin typeface="Georgia" panose="02040502050405020303" pitchFamily="18" charset="0"/>
              </a:rPr>
              <a:t>Fish schools achieve improved propulsive performance by harvesting energy from vortex wakes</a:t>
            </a:r>
            <a:r>
              <a:rPr lang="en-US" sz="1900" baseline="30000" dirty="0">
                <a:solidFill>
                  <a:srgbClr val="0A2D50"/>
                </a:solidFill>
                <a:latin typeface="Georgia" panose="02040502050405020303" pitchFamily="18" charset="0"/>
              </a:rPr>
              <a:t>2</a:t>
            </a:r>
            <a:r>
              <a:rPr lang="en-US" sz="1900" dirty="0">
                <a:solidFill>
                  <a:srgbClr val="0A2D50"/>
                </a:solidFill>
                <a:latin typeface="Georgia" panose="02040502050405020303" pitchFamily="18" charset="0"/>
              </a:rPr>
              <a:t> enhancing thrust production</a:t>
            </a:r>
            <a:r>
              <a:rPr lang="en-US" sz="1900" baseline="30000" dirty="0">
                <a:solidFill>
                  <a:srgbClr val="0A2D50"/>
                </a:solidFill>
                <a:latin typeface="Georgia" panose="02040502050405020303" pitchFamily="18" charset="0"/>
              </a:rPr>
              <a:t>3</a:t>
            </a:r>
            <a:r>
              <a:rPr lang="en-US" sz="1900" dirty="0">
                <a:solidFill>
                  <a:srgbClr val="0A2D50"/>
                </a:solidFill>
                <a:latin typeface="Georgia" panose="02040502050405020303" pitchFamily="18" charset="0"/>
              </a:rPr>
              <a:t> or by reducing drag</a:t>
            </a:r>
            <a:r>
              <a:rPr lang="en-US" sz="1900" baseline="30000" dirty="0">
                <a:solidFill>
                  <a:srgbClr val="0A2D50"/>
                </a:solidFill>
                <a:latin typeface="Georgia" panose="02040502050405020303" pitchFamily="18" charset="0"/>
              </a:rPr>
              <a:t>4</a:t>
            </a:r>
            <a:r>
              <a:rPr lang="en-US" sz="1900" dirty="0">
                <a:solidFill>
                  <a:srgbClr val="0A2D50"/>
                </a:solidFill>
                <a:latin typeface="Georgia" panose="02040502050405020303" pitchFamily="18" charset="0"/>
              </a:rPr>
              <a:t>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4E85CD-34C9-545A-563A-C9BE3EB46A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082" y="2895929"/>
            <a:ext cx="4343411" cy="3000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9723E0-4C39-B930-934E-D46DA2F7E4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666" y="5896750"/>
            <a:ext cx="3456092" cy="72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6011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B82526-15CD-C614-E639-723568966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6" y="5829883"/>
            <a:ext cx="4124411" cy="4367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BEE8E8-E298-8A0B-B746-31D1C67C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>
                <a:effectLst/>
                <a:latin typeface="Georgia" panose="02040502050405020303" pitchFamily="18" charset="0"/>
              </a:rPr>
              <a:t>Rapid intro to Inviscid, Incompressible Flow</a:t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D017A4-D1BD-5414-7328-480C3656E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0000" y="1495873"/>
            <a:ext cx="2442835" cy="640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658537-5397-04E6-54C8-A753353D2374}"/>
              </a:ext>
            </a:extLst>
          </p:cNvPr>
          <p:cNvSpPr txBox="1"/>
          <p:nvPr/>
        </p:nvSpPr>
        <p:spPr>
          <a:xfrm>
            <a:off x="360000" y="1013270"/>
            <a:ext cx="435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vorticity is twice the angular velocity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7BD24D-1C2D-9454-453A-6B6C51165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199" y="1735244"/>
            <a:ext cx="2835672" cy="2560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2EA916-DD56-0575-B9FF-F27B282B9080}"/>
              </a:ext>
            </a:extLst>
          </p:cNvPr>
          <p:cNvSpPr txBox="1"/>
          <p:nvPr/>
        </p:nvSpPr>
        <p:spPr>
          <a:xfrm>
            <a:off x="4995372" y="1237276"/>
            <a:ext cx="407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have an open surface S, and closed curve 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CDD095-EBEA-E3C2-064F-695358803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648" y="2161639"/>
            <a:ext cx="3441700" cy="691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3F518-CC76-0970-01FE-FC939BB30C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592" y="3575358"/>
            <a:ext cx="4321330" cy="15896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05B7DA-D848-D1DB-7F16-58C29497EC87}"/>
              </a:ext>
            </a:extLst>
          </p:cNvPr>
          <p:cNvSpPr txBox="1"/>
          <p:nvPr/>
        </p:nvSpPr>
        <p:spPr>
          <a:xfrm>
            <a:off x="221129" y="2914915"/>
            <a:ext cx="5633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Kelvin’s theorem: Rate of change of circulation around closed curve with the same fluid elements is zero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FCD96D-AC15-518C-F5C8-A89ED655CEC7}"/>
              </a:ext>
            </a:extLst>
          </p:cNvPr>
          <p:cNvSpPr txBox="1"/>
          <p:nvPr/>
        </p:nvSpPr>
        <p:spPr>
          <a:xfrm>
            <a:off x="41826" y="5143919"/>
            <a:ext cx="48095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Georgia" panose="02040502050405020303" pitchFamily="18" charset="0"/>
              </a:rPr>
              <a:t>Biot-Savart </a:t>
            </a:r>
            <a:r>
              <a:rPr lang="en-GB" dirty="0">
                <a:latin typeface="Georgia" panose="02040502050405020303" pitchFamily="18" charset="0"/>
              </a:rPr>
              <a:t>Law: D</a:t>
            </a:r>
            <a:r>
              <a:rPr lang="en-GB" sz="1800" dirty="0">
                <a:effectLst/>
                <a:latin typeface="Georgia" panose="02040502050405020303" pitchFamily="18" charset="0"/>
              </a:rPr>
              <a:t>etermine the velocity field </a:t>
            </a:r>
            <a:r>
              <a:rPr lang="en-GB" dirty="0">
                <a:latin typeface="Georgia" panose="02040502050405020303" pitchFamily="18" charset="0"/>
              </a:rPr>
              <a:t>as a result of</a:t>
            </a:r>
            <a:r>
              <a:rPr lang="en-GB" sz="1800" dirty="0">
                <a:effectLst/>
                <a:latin typeface="Georgia" panose="02040502050405020303" pitchFamily="18" charset="0"/>
              </a:rPr>
              <a:t> a known vorticity distribution </a:t>
            </a:r>
            <a:endParaRPr lang="en-GB" dirty="0">
              <a:latin typeface="Georgia" panose="02040502050405020303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78D945-DBF6-D336-4EDA-C950E731A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087" y="6209887"/>
            <a:ext cx="1850887" cy="5905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92E32-A0A3-6372-AEDF-20E7DC9565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402" y="6218209"/>
            <a:ext cx="2234096" cy="5822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1044B9-20FE-D49D-8ECC-B3EA9B412AE3}"/>
              </a:ext>
            </a:extLst>
          </p:cNvPr>
          <p:cNvSpPr txBox="1"/>
          <p:nvPr/>
        </p:nvSpPr>
        <p:spPr>
          <a:xfrm>
            <a:off x="5327374" y="4836997"/>
            <a:ext cx="3568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Take a small cross sectional area dS, normal to the vorticity, with direction d</a:t>
            </a:r>
            <a:r>
              <a:rPr lang="en-GB" sz="1600" b="1" dirty="0"/>
              <a:t>l </a:t>
            </a:r>
            <a:r>
              <a:rPr lang="en-GB" sz="1600" dirty="0"/>
              <a:t>on the filament: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B1EF80-5624-9F31-FB0F-4BAD11C6EE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3735" y="5847809"/>
            <a:ext cx="2781300" cy="5524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94BF8AD-63F7-7CF3-50C1-D2BD54F8F3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3882" y="5790250"/>
            <a:ext cx="1664619" cy="5524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DD103D-5FB1-896B-CF1A-943B918583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3948" y="6383959"/>
            <a:ext cx="1526709" cy="4690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62EEF79-58AA-9831-567B-8A3A68CB4F26}"/>
              </a:ext>
            </a:extLst>
          </p:cNvPr>
          <p:cNvSpPr txBox="1"/>
          <p:nvPr/>
        </p:nvSpPr>
        <p:spPr>
          <a:xfrm>
            <a:off x="7454348" y="6631578"/>
            <a:ext cx="1769165" cy="226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0A2D50"/>
              </a:buClr>
            </a:pPr>
            <a:r>
              <a:rPr lang="en-US" sz="800" dirty="0">
                <a:solidFill>
                  <a:srgbClr val="0A2D50"/>
                </a:solidFill>
                <a:latin typeface="Georgia" panose="02040502050405020303" pitchFamily="18" charset="0"/>
              </a:rPr>
              <a:t>[1]  </a:t>
            </a:r>
            <a:r>
              <a:rPr lang="en-GB" sz="800" dirty="0">
                <a:hlinkClick r:id="rId12"/>
              </a:rPr>
              <a:t>Katz, J. and Plotkin, A. (2001) </a:t>
            </a:r>
            <a:endParaRPr lang="en-GB"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1B437-655B-A91E-5688-125CA0EB13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2786" y="5695560"/>
            <a:ext cx="808682" cy="25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523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B9CD-35B0-40F3-876F-B499E1CF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Panel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0E378-45AE-4743-A500-4E1E66FF0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015999"/>
            <a:ext cx="5193880" cy="2979757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Georgia" panose="02040502050405020303" pitchFamily="18" charset="0"/>
              </a:rPr>
              <a:t>Technique for solving incompressible potential flow over 2D and 3D geometries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Georgia" panose="02040502050405020303" pitchFamily="18" charset="0"/>
              </a:rPr>
              <a:t>In 2D, the airfoil surface is divided into piecewise straight-line segments/panels/boundary elements point vortex singularities of strength </a:t>
            </a:r>
            <a:r>
              <a:rPr lang="el-GR" dirty="0">
                <a:latin typeface="Georgia" panose="02040502050405020303" pitchFamily="18" charset="0"/>
              </a:rPr>
              <a:t>γ</a:t>
            </a:r>
            <a:r>
              <a:rPr lang="en-GB" dirty="0">
                <a:latin typeface="Georgia" panose="02040502050405020303" pitchFamily="18" charset="0"/>
              </a:rPr>
              <a:t>, are placed on each 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Georgia" panose="02040502050405020303" pitchFamily="18" charset="0"/>
              </a:rPr>
              <a:t>Greater number of panels, the more accurate the solution.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Georgia" panose="02040502050405020303" pitchFamily="18" charset="0"/>
              </a:rPr>
              <a:t>We apply the boundary condition at the control point, treating the airfoil surface as a streamline. Velocity would be tangential to the surface, and no fluid can penetrate the 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Georgia" panose="02040502050405020303" pitchFamily="18" charset="0"/>
            </a:endParaRPr>
          </a:p>
          <a:p>
            <a:pPr marL="342900" indent="-342900">
              <a:buFontTx/>
              <a:buChar char="-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ABC45-5155-4270-92A2-F72CA8181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60" y="5165520"/>
            <a:ext cx="7914640" cy="143546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C2B425-2444-4410-85CB-FBBD5F080E1C}"/>
              </a:ext>
            </a:extLst>
          </p:cNvPr>
          <p:cNvCxnSpPr>
            <a:cxnSpLocks/>
          </p:cNvCxnSpPr>
          <p:nvPr/>
        </p:nvCxnSpPr>
        <p:spPr>
          <a:xfrm flipH="1">
            <a:off x="4893480" y="4897120"/>
            <a:ext cx="660400" cy="904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A74595-49D2-4F07-856A-8BE467931640}"/>
              </a:ext>
            </a:extLst>
          </p:cNvPr>
          <p:cNvCxnSpPr>
            <a:cxnSpLocks/>
          </p:cNvCxnSpPr>
          <p:nvPr/>
        </p:nvCxnSpPr>
        <p:spPr>
          <a:xfrm flipH="1">
            <a:off x="3217840" y="4522108"/>
            <a:ext cx="660400" cy="904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118B09-B1EC-4C72-9DA6-6A9786DC7107}"/>
              </a:ext>
            </a:extLst>
          </p:cNvPr>
          <p:cNvSpPr txBox="1"/>
          <p:nvPr/>
        </p:nvSpPr>
        <p:spPr>
          <a:xfrm>
            <a:off x="5453720" y="4575392"/>
            <a:ext cx="223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Panel approximation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9CA60E-BC24-4C7A-BF08-EED1A7F87B68}"/>
              </a:ext>
            </a:extLst>
          </p:cNvPr>
          <p:cNvSpPr txBox="1"/>
          <p:nvPr/>
        </p:nvSpPr>
        <p:spPr>
          <a:xfrm>
            <a:off x="3869520" y="4089010"/>
            <a:ext cx="223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Collocation </a:t>
            </a:r>
          </a:p>
          <a:p>
            <a:r>
              <a:rPr lang="en-GB" dirty="0"/>
              <a:t>points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DA6078-F39B-44C9-BD96-C4AAC706ECC6}"/>
              </a:ext>
            </a:extLst>
          </p:cNvPr>
          <p:cNvCxnSpPr>
            <a:cxnSpLocks/>
          </p:cNvCxnSpPr>
          <p:nvPr/>
        </p:nvCxnSpPr>
        <p:spPr>
          <a:xfrm flipH="1">
            <a:off x="1090000" y="4672453"/>
            <a:ext cx="773680" cy="1169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BA79A2-D2B9-4B6B-B5EF-334F6E75CF76}"/>
              </a:ext>
            </a:extLst>
          </p:cNvPr>
          <p:cNvCxnSpPr>
            <a:cxnSpLocks/>
          </p:cNvCxnSpPr>
          <p:nvPr/>
        </p:nvCxnSpPr>
        <p:spPr>
          <a:xfrm flipH="1">
            <a:off x="8484200" y="5010693"/>
            <a:ext cx="192440" cy="83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FD3BB8-5721-447C-9A42-B8718A9DF4DF}"/>
              </a:ext>
            </a:extLst>
          </p:cNvPr>
          <p:cNvSpPr txBox="1"/>
          <p:nvPr/>
        </p:nvSpPr>
        <p:spPr>
          <a:xfrm>
            <a:off x="1786960" y="4083367"/>
            <a:ext cx="1091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Leading edge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F88CEC-4E98-457C-AA86-F997EE8324FD}"/>
              </a:ext>
            </a:extLst>
          </p:cNvPr>
          <p:cNvSpPr txBox="1"/>
          <p:nvPr/>
        </p:nvSpPr>
        <p:spPr>
          <a:xfrm>
            <a:off x="7899070" y="4547291"/>
            <a:ext cx="1091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Trailing edge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98B6441-6269-9364-CAF1-37AC87C82F5D}"/>
              </a:ext>
            </a:extLst>
          </p:cNvPr>
          <p:cNvSpPr/>
          <p:nvPr/>
        </p:nvSpPr>
        <p:spPr>
          <a:xfrm>
            <a:off x="5724938" y="993253"/>
            <a:ext cx="3266091" cy="293397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C07F97-8B08-E6E1-5C3E-0CB4DAD7E091}"/>
              </a:ext>
            </a:extLst>
          </p:cNvPr>
          <p:cNvSpPr txBox="1"/>
          <p:nvPr/>
        </p:nvSpPr>
        <p:spPr>
          <a:xfrm>
            <a:off x="5971725" y="1234744"/>
            <a:ext cx="29298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net effect of viscosity on a wing is captured by the Kutta condition, which requires that the flow leaves the sharp trailing edge smoothly, with no infinite velocities or flow separation.</a:t>
            </a:r>
          </a:p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41CFD-30C4-060F-F32B-8F32D1639B18}"/>
              </a:ext>
            </a:extLst>
          </p:cNvPr>
          <p:cNvSpPr txBox="1"/>
          <p:nvPr/>
        </p:nvSpPr>
        <p:spPr>
          <a:xfrm>
            <a:off x="7449788" y="6621965"/>
            <a:ext cx="1749287" cy="226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0A2D50"/>
              </a:buClr>
            </a:pPr>
            <a:r>
              <a:rPr lang="en-US" sz="800" dirty="0">
                <a:solidFill>
                  <a:srgbClr val="0A2D50"/>
                </a:solidFill>
                <a:latin typeface="Georgia" panose="02040502050405020303" pitchFamily="18" charset="0"/>
              </a:rPr>
              <a:t>[1]  </a:t>
            </a:r>
            <a:r>
              <a:rPr lang="en-GB" sz="800" dirty="0">
                <a:hlinkClick r:id="rId3"/>
              </a:rPr>
              <a:t>Katz, J. and Plotkin, A. (2001) 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8300976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D847F-C6C5-4499-BC6F-C2B84583F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Georgia" panose="02040502050405020303" pitchFamily="18" charset="0"/>
              </a:rPr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85EE9-E0EC-4105-9C1B-9B1853E31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089220"/>
            <a:ext cx="7831893" cy="34891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A2D50"/>
                </a:solidFill>
                <a:latin typeface="Georgia" panose="02040502050405020303" pitchFamily="18" charset="0"/>
              </a:rPr>
              <a:t>Allows for computation of arbitrary profile deformation that cannot easily be defined by conformal transformations</a:t>
            </a:r>
            <a:r>
              <a:rPr lang="en-US" sz="1900" baseline="30000" dirty="0">
                <a:solidFill>
                  <a:srgbClr val="0A2D50"/>
                </a:solidFill>
                <a:latin typeface="Georgia" panose="02040502050405020303" pitchFamily="18" charset="0"/>
              </a:rPr>
              <a:t>1</a:t>
            </a:r>
            <a:r>
              <a:rPr lang="en-US" sz="1900" dirty="0">
                <a:solidFill>
                  <a:srgbClr val="0A2D50"/>
                </a:solidFill>
                <a:latin typeface="Georgia" panose="02040502050405020303" pitchFamily="18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A2D50"/>
                </a:solidFill>
                <a:latin typeface="Georgia" panose="02040502050405020303" pitchFamily="18" charset="0"/>
              </a:rPr>
              <a:t>Studied for individuals by developing a fish-like profile, imposing a deformation parameter such that the profile bends while maintaining camber length and area</a:t>
            </a:r>
            <a:r>
              <a:rPr lang="en-US" sz="1900" baseline="30000" dirty="0">
                <a:solidFill>
                  <a:srgbClr val="0A2D50"/>
                </a:solidFill>
                <a:latin typeface="Georgia" panose="02040502050405020303" pitchFamily="18" charset="0"/>
              </a:rPr>
              <a:t>1</a:t>
            </a:r>
            <a:r>
              <a:rPr lang="en-US" sz="1900" dirty="0">
                <a:solidFill>
                  <a:srgbClr val="0A2D50"/>
                </a:solidFill>
                <a:latin typeface="Georgia" panose="02040502050405020303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A2D50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A2D50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A2D50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A2D50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A2D50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A2D50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A2D50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A2D50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A2D50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A2D50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A2D50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A2D50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A2D50"/>
              </a:solidFill>
              <a:latin typeface="Georgia" panose="02040502050405020303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F8DA9-B2D7-4CAF-B820-37B33C9FD621}"/>
              </a:ext>
            </a:extLst>
          </p:cNvPr>
          <p:cNvSpPr txBox="1"/>
          <p:nvPr/>
        </p:nvSpPr>
        <p:spPr>
          <a:xfrm>
            <a:off x="7594495" y="6580256"/>
            <a:ext cx="1624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[1] </a:t>
            </a:r>
            <a:r>
              <a:rPr lang="en-US" sz="800" dirty="0">
                <a:hlinkClick r:id="rId2"/>
              </a:rPr>
              <a:t>Xu, Y., &amp; Mohseni, K. (2015)</a:t>
            </a:r>
            <a:endParaRPr lang="en-US" sz="800" dirty="0"/>
          </a:p>
          <a:p>
            <a:r>
              <a:rPr lang="en-US" sz="800" dirty="0"/>
              <a:t>[2] </a:t>
            </a:r>
            <a:r>
              <a:rPr lang="en-US" sz="800" dirty="0">
                <a:hlinkClick r:id="rId3"/>
              </a:rPr>
              <a:t>Zhu et. al (2002)</a:t>
            </a:r>
            <a:endParaRPr lang="en-GB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D72DE3-3274-4265-BDA1-4A3F5C0F3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46" y="2901928"/>
            <a:ext cx="4207574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AAEF32-E1ED-4EEF-9172-544766251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946" y="4487852"/>
            <a:ext cx="4333509" cy="1903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0A4076-B450-4F2E-9EDA-466A187A0F74}"/>
              </a:ext>
            </a:extLst>
          </p:cNvPr>
          <p:cNvSpPr txBox="1"/>
          <p:nvPr/>
        </p:nvSpPr>
        <p:spPr>
          <a:xfrm>
            <a:off x="360000" y="4624194"/>
            <a:ext cx="39159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rgbClr val="0A2D50"/>
                </a:solidFill>
                <a:latin typeface="Georgia" panose="02040502050405020303" pitchFamily="18" charset="0"/>
              </a:rPr>
              <a:t>Panel methods are implemented for numerical simulations on the giant Danio, with the </a:t>
            </a:r>
            <a:r>
              <a:rPr lang="en-US" sz="1900" dirty="0">
                <a:solidFill>
                  <a:srgbClr val="0A2D50"/>
                </a:solidFill>
                <a:latin typeface="Georgia" panose="02040502050405020303" pitchFamily="18" charset="0"/>
              </a:rPr>
              <a:t>caudal fin having chordwise sections of NACA 0016 shape</a:t>
            </a:r>
            <a:r>
              <a:rPr lang="en-US" sz="1900" baseline="30000" dirty="0">
                <a:solidFill>
                  <a:srgbClr val="0A2D50"/>
                </a:solidFill>
                <a:latin typeface="Georgia" panose="02040502050405020303" pitchFamily="18" charset="0"/>
              </a:rPr>
              <a:t>2</a:t>
            </a:r>
            <a:r>
              <a:rPr lang="en-US" sz="1900" dirty="0">
                <a:solidFill>
                  <a:srgbClr val="0A2D50"/>
                </a:solidFill>
                <a:latin typeface="Georgia" panose="02040502050405020303" pitchFamily="18" charset="0"/>
              </a:rPr>
              <a:t>.</a:t>
            </a:r>
            <a:endParaRPr lang="en-GB" sz="1900" dirty="0">
              <a:solidFill>
                <a:srgbClr val="0A2D50"/>
              </a:solidFill>
              <a:latin typeface="Georgia" panose="0204050205040502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2777C5-007D-4277-86B7-BEB02F634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5920" y="2908183"/>
            <a:ext cx="3783535" cy="15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312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EC13-960C-4C54-9027-E339F6D3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Vortex Panel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5A6B4-F4A6-4785-B54A-240B3BF14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089220"/>
            <a:ext cx="3328080" cy="2159057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Georgia" panose="02040502050405020303" pitchFamily="18" charset="0"/>
              </a:rPr>
              <a:t>Point singularity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Georgia" panose="02040502050405020303" pitchFamily="18" charset="0"/>
              </a:rPr>
              <a:t>Able to discretise </a:t>
            </a:r>
            <a:r>
              <a:rPr lang="el-GR" dirty="0">
                <a:latin typeface="Georgia" panose="02040502050405020303" pitchFamily="18" charset="0"/>
              </a:rPr>
              <a:t> γ (</a:t>
            </a:r>
            <a:r>
              <a:rPr lang="en-GB" dirty="0">
                <a:latin typeface="Georgia" panose="02040502050405020303" pitchFamily="18" charset="0"/>
              </a:rPr>
              <a:t>x) into finite segments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Georgia" panose="02040502050405020303" pitchFamily="18" charset="0"/>
              </a:rPr>
              <a:t>Influence coefficient calculations calculated using Kuethe and Chow</a:t>
            </a:r>
            <a:r>
              <a:rPr lang="en-GB" baseline="30000" dirty="0">
                <a:latin typeface="Georgia" panose="02040502050405020303" pitchFamily="18" charset="0"/>
              </a:rPr>
              <a:t>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Georgia" panose="02040502050405020303" pitchFamily="18" charset="0"/>
              </a:rPr>
              <a:t>The following slides follow Katz and Plotkin’s formulation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EB404-2FEA-433B-ADF2-72D103F07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346" y="990543"/>
            <a:ext cx="5367654" cy="2159057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901F769-FA02-4B39-B6E8-9C435C005F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1339710"/>
              </p:ext>
            </p:extLst>
          </p:nvPr>
        </p:nvGraphicFramePr>
        <p:xfrm>
          <a:off x="454320" y="4196080"/>
          <a:ext cx="8235360" cy="2497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051C4B2-EF76-445B-9A10-96D8D3720592}"/>
              </a:ext>
            </a:extLst>
          </p:cNvPr>
          <p:cNvSpPr txBox="1"/>
          <p:nvPr/>
        </p:nvSpPr>
        <p:spPr>
          <a:xfrm>
            <a:off x="246040" y="3273677"/>
            <a:ext cx="865192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Clr>
                <a:srgbClr val="0A2D50"/>
              </a:buClr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rgbClr val="0A2D50"/>
                </a:solidFill>
                <a:latin typeface="Georgia" panose="02040502050405020303" pitchFamily="18" charset="0"/>
              </a:rPr>
              <a:t>Steady and Unsteady vortex panel methods created for the NACA0012 airfoil undergoing sudden forward motion (may be extended to pitching and heaving motions as well)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EA59D-2E94-4916-A312-828997228397}"/>
              </a:ext>
            </a:extLst>
          </p:cNvPr>
          <p:cNvSpPr txBox="1"/>
          <p:nvPr/>
        </p:nvSpPr>
        <p:spPr>
          <a:xfrm>
            <a:off x="7084400" y="6493334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[1] </a:t>
            </a:r>
            <a:r>
              <a:rPr lang="en-US" sz="900" dirty="0">
                <a:hlinkClick r:id="rId9"/>
              </a:rPr>
              <a:t>Kuethe, A. M., &amp; Chow, C. Y. (1997)</a:t>
            </a:r>
            <a:endParaRPr lang="en-US" sz="900" dirty="0"/>
          </a:p>
          <a:p>
            <a:r>
              <a:rPr lang="en-US" sz="900" dirty="0"/>
              <a:t>[2]</a:t>
            </a:r>
            <a:r>
              <a:rPr lang="en-GB" sz="900" dirty="0"/>
              <a:t> </a:t>
            </a:r>
            <a:r>
              <a:rPr lang="en-GB" sz="900" dirty="0">
                <a:hlinkClick r:id="rId10"/>
              </a:rPr>
              <a:t>Katz, J. and Plotkin, A. (2001)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1913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A780-AE05-44A6-A6D1-AB5182268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>
                <a:latin typeface="Georgia" panose="02040502050405020303" pitchFamily="18" charset="0"/>
              </a:rPr>
              <a:t>Modifications for the unsteady state: Sudden Forward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338D57-2B3D-495E-B5B0-8DED0D0DB5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00" y="1089220"/>
                <a:ext cx="4236784" cy="558878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u="sng" dirty="0">
                    <a:latin typeface="Georgia" panose="02040502050405020303" pitchFamily="18" charset="0"/>
                  </a:rPr>
                  <a:t>Kinematics subroutine</a:t>
                </a:r>
                <a:r>
                  <a:rPr lang="en-GB" baseline="30000" dirty="0">
                    <a:latin typeface="Georgia" panose="02040502050405020303" pitchFamily="18" charset="0"/>
                  </a:rPr>
                  <a:t>1</a:t>
                </a:r>
              </a:p>
              <a:p>
                <a:pPr marL="882650" lvl="4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solidFill>
                              <a:srgbClr val="0A2D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dirty="0" smtClean="0">
                            <a:solidFill>
                              <a:srgbClr val="0A2D5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600" b="0" i="1" dirty="0" smtClean="0">
                            <a:solidFill>
                              <a:srgbClr val="0A2D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 dirty="0" smtClean="0">
                        <a:solidFill>
                          <a:srgbClr val="0A2D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solidFill>
                          <a:srgbClr val="0A2D5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600" i="1" dirty="0" smtClean="0">
                        <a:solidFill>
                          <a:srgbClr val="0A2D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 dirty="0" smtClean="0">
                            <a:solidFill>
                              <a:srgbClr val="0A2D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dirty="0" smtClean="0">
                            <a:solidFill>
                              <a:srgbClr val="0A2D5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 dirty="0" smtClean="0">
                            <a:solidFill>
                              <a:srgbClr val="0A2D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600" i="1" dirty="0" smtClean="0">
                        <a:solidFill>
                          <a:srgbClr val="0A2D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solidFill>
                          <a:srgbClr val="0A2D5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>
                        <a:solidFill>
                          <a:srgbClr val="0A2D5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600" dirty="0">
                    <a:solidFill>
                      <a:srgbClr val="0A2D50"/>
                    </a:solidFill>
                    <a:latin typeface="Georgia" panose="02040502050405020303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rgbClr val="0A2D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GB" sz="1600" i="1" dirty="0" smtClean="0">
                                <a:solidFill>
                                  <a:srgbClr val="0A2D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b="0" i="1" dirty="0" smtClean="0">
                                <a:solidFill>
                                  <a:srgbClr val="0A2D5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GB" sz="1600" i="1" dirty="0">
                            <a:solidFill>
                              <a:srgbClr val="0A2D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 dirty="0">
                        <a:solidFill>
                          <a:srgbClr val="0A2D50"/>
                        </a:solidFill>
                        <a:latin typeface="Cambria Math" panose="02040503050406030204" pitchFamily="18" charset="0"/>
                      </a:rPr>
                      <m:t> = −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rgbClr val="0A2D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>
                            <a:solidFill>
                              <a:srgbClr val="0A2D5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 dirty="0">
                            <a:solidFill>
                              <a:srgbClr val="0A2D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600" i="1" dirty="0">
                        <a:solidFill>
                          <a:srgbClr val="0A2D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>
                  <a:solidFill>
                    <a:srgbClr val="0A2D50"/>
                  </a:solidFill>
                  <a:latin typeface="Georgia" panose="02040502050405020303" pitchFamily="18" charset="0"/>
                </a:endParaRPr>
              </a:p>
              <a:p>
                <a:pPr marL="882650" lvl="4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600" b="0" i="1" dirty="0" smtClean="0">
                        <a:solidFill>
                          <a:srgbClr val="0A2D5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i="1" dirty="0">
                        <a:solidFill>
                          <a:srgbClr val="0A2D5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1600" b="0" i="1" dirty="0" smtClean="0">
                        <a:solidFill>
                          <a:srgbClr val="0A2D50"/>
                        </a:solidFill>
                        <a:latin typeface="Cambria Math" panose="02040503050406030204" pitchFamily="18" charset="0"/>
                      </a:rPr>
                      <m:t>0                    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rgbClr val="0A2D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GB" sz="1600" i="1" dirty="0">
                                <a:solidFill>
                                  <a:srgbClr val="0A2D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b="0" i="1" dirty="0" smtClean="0">
                                <a:solidFill>
                                  <a:srgbClr val="0A2D5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</m:e>
                      <m:sub>
                        <m:r>
                          <a:rPr lang="en-GB" sz="1600" i="1" dirty="0">
                            <a:solidFill>
                              <a:srgbClr val="0A2D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 dirty="0">
                        <a:solidFill>
                          <a:srgbClr val="0A2D5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1600" b="0" i="1" dirty="0" smtClean="0">
                        <a:solidFill>
                          <a:srgbClr val="0A2D5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1600" b="0" i="1" dirty="0">
                  <a:solidFill>
                    <a:srgbClr val="0A2D50"/>
                  </a:solidFill>
                  <a:latin typeface="Cambria Math" panose="02040503050406030204" pitchFamily="18" charset="0"/>
                </a:endParaRPr>
              </a:p>
              <a:p>
                <a:pPr marL="882650" lvl="4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A2D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600" i="1" dirty="0">
                        <a:solidFill>
                          <a:srgbClr val="0A2D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dirty="0" smtClean="0">
                        <a:solidFill>
                          <a:srgbClr val="0A2D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dirty="0" smtClean="0">
                        <a:solidFill>
                          <a:srgbClr val="0A2D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sz="1600" b="0" i="0" dirty="0" smtClean="0">
                        <a:solidFill>
                          <a:srgbClr val="0A2D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rgbClr val="0A2D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600" i="1" dirty="0" smtClean="0">
                                <a:solidFill>
                                  <a:srgbClr val="0A2D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dirty="0" smtClean="0">
                                <a:solidFill>
                                  <a:srgbClr val="0A2D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GB" sz="1600" i="1" dirty="0">
                            <a:solidFill>
                              <a:srgbClr val="0A2D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 dirty="0">
                        <a:solidFill>
                          <a:srgbClr val="0A2D5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1600" i="1" dirty="0">
                        <a:solidFill>
                          <a:srgbClr val="0A2D5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rgbClr val="0A2D50"/>
                  </a:solidFill>
                  <a:latin typeface="Georgia" panose="02040502050405020303" pitchFamily="18" charset="0"/>
                </a:endParaRPr>
              </a:p>
              <a:p>
                <a:pPr marL="0" lvl="2" indent="0">
                  <a:lnSpc>
                    <a:spcPct val="130000"/>
                  </a:lnSpc>
                  <a:buNone/>
                </a:pPr>
                <a:endParaRPr lang="en-US" u="sng" dirty="0">
                  <a:solidFill>
                    <a:srgbClr val="0A2D50"/>
                  </a:solidFill>
                  <a:latin typeface="Georgia" panose="02040502050405020303" pitchFamily="18" charset="0"/>
                </a:endParaRPr>
              </a:p>
              <a:p>
                <a:pPr marL="0" lvl="2" indent="0">
                  <a:lnSpc>
                    <a:spcPct val="130000"/>
                  </a:lnSpc>
                  <a:buNone/>
                </a:pPr>
                <a:endParaRPr lang="en-US" u="sng" dirty="0">
                  <a:solidFill>
                    <a:srgbClr val="0A2D50"/>
                  </a:solidFill>
                  <a:latin typeface="Georgia" panose="02040502050405020303" pitchFamily="18" charset="0"/>
                </a:endParaRPr>
              </a:p>
              <a:p>
                <a:pPr marL="0" lvl="2" indent="0">
                  <a:lnSpc>
                    <a:spcPct val="130000"/>
                  </a:lnSpc>
                  <a:buNone/>
                </a:pPr>
                <a:endParaRPr lang="en-US" u="sng" dirty="0">
                  <a:solidFill>
                    <a:srgbClr val="0A2D50"/>
                  </a:solidFill>
                  <a:latin typeface="Georgia" panose="02040502050405020303" pitchFamily="18" charset="0"/>
                </a:endParaRPr>
              </a:p>
              <a:p>
                <a:pPr marL="0" lvl="2" indent="0">
                  <a:lnSpc>
                    <a:spcPct val="130000"/>
                  </a:lnSpc>
                  <a:buNone/>
                </a:pPr>
                <a:r>
                  <a:rPr lang="en-US" u="sng" dirty="0">
                    <a:solidFill>
                      <a:srgbClr val="0A2D50"/>
                    </a:solidFill>
                    <a:latin typeface="Georgia" panose="02040502050405020303" pitchFamily="18" charset="0"/>
                  </a:rPr>
                  <a:t>RHS vector modification</a:t>
                </a:r>
                <a:r>
                  <a:rPr lang="en-US" baseline="30000" dirty="0">
                    <a:solidFill>
                      <a:srgbClr val="0A2D50"/>
                    </a:solidFill>
                    <a:latin typeface="Georgia" panose="02040502050405020303" pitchFamily="18" charset="0"/>
                  </a:rPr>
                  <a:t>1</a:t>
                </a:r>
              </a:p>
              <a:p>
                <a:pPr marL="0" lvl="2" indent="0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0A2D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0A2D5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b="0" i="1" smtClean="0">
                            <a:solidFill>
                              <a:srgbClr val="0A2D50"/>
                            </a:solidFill>
                            <a:latin typeface="Cambria Math" panose="02040503050406030204" pitchFamily="18" charset="0"/>
                          </a:rPr>
                          <m:t>𝑅𝐻𝑆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A2D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solidFill>
                          <a:srgbClr val="0A2D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rgbClr val="0A2D5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GB" b="0" i="1" smtClean="0">
                        <a:solidFill>
                          <a:srgbClr val="0A2D5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GB" b="0" i="1" smtClean="0">
                            <a:solidFill>
                              <a:srgbClr val="0A2D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0A2D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A2D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solidFill>
                          <a:srgbClr val="0A2D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0" i="1" smtClean="0">
                        <a:solidFill>
                          <a:srgbClr val="0A2D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solidFill>
                          <a:srgbClr val="0A2D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A2D50"/>
                    </a:solidFill>
                    <a:latin typeface="Georgia" panose="02040502050405020303" pitchFamily="18" charset="0"/>
                  </a:rPr>
                  <a:t> </a:t>
                </a:r>
              </a:p>
              <a:p>
                <a:pPr marL="0" lvl="2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  <m:t>𝑅𝐻𝑆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0A2D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  <m:t>−[</m:t>
                          </m:r>
                          <m:r>
                            <a:rPr lang="en-GB" i="1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i="1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i="1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0A2D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A2D50"/>
                  </a:solidFill>
                  <a:latin typeface="Georgia" panose="02040502050405020303" pitchFamily="18" charset="0"/>
                </a:endParaRPr>
              </a:p>
              <a:p>
                <a:pPr marL="0" lvl="2" indent="0">
                  <a:lnSpc>
                    <a:spcPct val="130000"/>
                  </a:lnSpc>
                  <a:buNone/>
                </a:pPr>
                <a:endParaRPr lang="en-US" dirty="0">
                  <a:solidFill>
                    <a:srgbClr val="0A2D50"/>
                  </a:solidFill>
                  <a:latin typeface="Georgia" panose="02040502050405020303" pitchFamily="18" charset="0"/>
                </a:endParaRPr>
              </a:p>
              <a:p>
                <a:pPr marL="457200" lvl="2" indent="-457200">
                  <a:lnSpc>
                    <a:spcPct val="130000"/>
                  </a:lnSpc>
                  <a:buFont typeface="+mj-lt"/>
                  <a:buAutoNum type="arabicPeriod"/>
                </a:pPr>
                <a:endParaRPr lang="en-US" dirty="0">
                  <a:solidFill>
                    <a:srgbClr val="0A2D50"/>
                  </a:solidFill>
                  <a:latin typeface="Georgia" panose="02040502050405020303" pitchFamily="18" charset="0"/>
                </a:endParaRPr>
              </a:p>
              <a:p>
                <a:pPr marL="0" lvl="2" indent="0">
                  <a:lnSpc>
                    <a:spcPct val="130000"/>
                  </a:lnSpc>
                  <a:buNone/>
                </a:pPr>
                <a:r>
                  <a:rPr lang="en-US" i="1" dirty="0">
                    <a:solidFill>
                      <a:srgbClr val="0A2D50"/>
                    </a:solidFill>
                    <a:latin typeface="Georgia" panose="02040502050405020303" pitchFamily="18" charset="0"/>
                  </a:rPr>
                  <a:t>Wake induced velocities</a:t>
                </a:r>
              </a:p>
              <a:p>
                <a:pPr marL="0" lvl="2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100" i="1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100" i="1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GB" sz="2100" i="1">
                          <a:solidFill>
                            <a:srgbClr val="0A2D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100" i="1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sz="2100" i="1" dirty="0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l-GR" sz="2100" i="1" dirty="0">
                                  <a:solidFill>
                                    <a:srgbClr val="0A2D50"/>
                                  </a:solidFill>
                                  <a:latin typeface="Georgia" panose="02040502050405020303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2100" i="1" dirty="0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100" i="1" dirty="0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100" i="1" dirty="0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100" i="1" dirty="0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  <m:t>𝑧𝑐</m:t>
                              </m:r>
                            </m:e>
                            <m:sub>
                              <m:r>
                                <a:rPr lang="en-GB" sz="2100" i="1" dirty="0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100" i="1" dirty="0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GB" sz="2100" i="1" dirty="0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100" i="1" dirty="0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  <m:t>𝑧𝑤</m:t>
                              </m:r>
                            </m:e>
                            <m:sub>
                              <m:r>
                                <a:rPr lang="en-GB" sz="2100" i="1" dirty="0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100" i="1" dirty="0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100" i="1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100" i="1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sz="2100" i="1">
                                      <a:solidFill>
                                        <a:srgbClr val="0A2D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100" i="1">
                                      <a:solidFill>
                                        <a:srgbClr val="0A2D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rgbClr val="0A2D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GB" sz="2100" i="1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100" i="1" dirty="0">
                  <a:solidFill>
                    <a:srgbClr val="0A2D50"/>
                  </a:solidFill>
                  <a:latin typeface="Georgia" panose="02040502050405020303" pitchFamily="18" charset="0"/>
                </a:endParaRPr>
              </a:p>
              <a:p>
                <a:pPr marL="0" lvl="2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100" b="0" i="1" smtClean="0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100" i="1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GB" sz="2100" i="1">
                          <a:solidFill>
                            <a:srgbClr val="0A2D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100" i="1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sz="2100" i="1" dirty="0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l-GR" sz="2100" i="1" dirty="0">
                                  <a:solidFill>
                                    <a:srgbClr val="0A2D50"/>
                                  </a:solidFill>
                                  <a:latin typeface="Georgia" panose="02040502050405020303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2100" i="1" dirty="0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100" i="1" dirty="0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100" i="1" dirty="0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100" b="0" i="1" dirty="0" smtClean="0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100" i="1" dirty="0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100" i="1" dirty="0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100" i="1" dirty="0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GB" sz="2100" i="1" dirty="0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100" b="0" i="1" dirty="0" smtClean="0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100" i="1" dirty="0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100" i="1" dirty="0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100" i="1" dirty="0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100" i="1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100" i="1">
                              <a:solidFill>
                                <a:srgbClr val="0A2D5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sz="2100" i="1">
                                      <a:solidFill>
                                        <a:srgbClr val="0A2D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100" i="1">
                                      <a:solidFill>
                                        <a:srgbClr val="0A2D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rgbClr val="0A2D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GB" sz="2100" i="1">
                                  <a:solidFill>
                                    <a:srgbClr val="0A2D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100" i="1" dirty="0">
                  <a:solidFill>
                    <a:srgbClr val="0A2D50"/>
                  </a:solidFill>
                  <a:latin typeface="Georgia" panose="02040502050405020303" pitchFamily="18" charset="0"/>
                </a:endParaRPr>
              </a:p>
              <a:p>
                <a:pPr marL="0" lvl="2" indent="0">
                  <a:lnSpc>
                    <a:spcPct val="130000"/>
                  </a:lnSpc>
                  <a:buNone/>
                </a:pPr>
                <a:endParaRPr lang="en-US" sz="2100" i="1" dirty="0">
                  <a:solidFill>
                    <a:srgbClr val="0A2D50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338D57-2B3D-495E-B5B0-8DED0D0DB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00" y="1089220"/>
                <a:ext cx="4236784" cy="5588780"/>
              </a:xfrm>
              <a:blipFill>
                <a:blip r:embed="rId3"/>
                <a:stretch>
                  <a:fillRect l="-2994" t="-9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57D23B-B657-49DD-9E90-6706A0990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080" y="974035"/>
            <a:ext cx="4318064" cy="5703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52DDE1-AC3D-4E52-B7A3-E3BA9F590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33" y="2450208"/>
            <a:ext cx="3207060" cy="579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646EE-6E34-429B-849C-4C49E4F95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64" y="4316669"/>
            <a:ext cx="4375468" cy="6088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350CBE-B163-400F-8731-1FCD35188858}"/>
              </a:ext>
            </a:extLst>
          </p:cNvPr>
          <p:cNvSpPr/>
          <p:nvPr/>
        </p:nvSpPr>
        <p:spPr>
          <a:xfrm>
            <a:off x="7368560" y="6640622"/>
            <a:ext cx="19046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[1]</a:t>
            </a:r>
            <a:r>
              <a:rPr lang="en-GB" sz="900" dirty="0"/>
              <a:t> </a:t>
            </a:r>
            <a:r>
              <a:rPr lang="en-GB" sz="900" dirty="0">
                <a:hlinkClick r:id="rId7"/>
              </a:rPr>
              <a:t>Katz, J. and Plotkin, A. (2001) 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83123254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B5D5C-46B9-4F62-8674-FF2A6D94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Modifications for the unsteady state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8EFC37-A5F7-4922-9100-B639952238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00" y="1089220"/>
                <a:ext cx="8255680" cy="5588780"/>
              </a:xfrm>
            </p:spPr>
            <p:txBody>
              <a:bodyPr>
                <a:normAutofit/>
              </a:bodyPr>
              <a:lstStyle/>
              <a:p>
                <a:r>
                  <a:rPr lang="en-GB" sz="1900" u="sng" dirty="0">
                    <a:latin typeface="Georgia" panose="02040502050405020303" pitchFamily="18" charset="0"/>
                  </a:rPr>
                  <a:t>Wake rollup subroutine</a:t>
                </a:r>
                <a:r>
                  <a:rPr lang="en-GB" sz="1900" baseline="30000" dirty="0">
                    <a:latin typeface="Georgia" panose="02040502050405020303" pitchFamily="18" charset="0"/>
                  </a:rPr>
                  <a:t>1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latin typeface="Georgia" panose="02040502050405020303" pitchFamily="18" charset="0"/>
                  </a:rPr>
                  <a:t>Ensure that the airfoil’s circulation varies with time (implement Kelvin’s condition) for unsteady airfoil’s wake shedding.</a:t>
                </a:r>
                <a:endParaRPr lang="en-GB" sz="1900" dirty="0">
                  <a:latin typeface="Georgia" panose="02040502050405020303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latin typeface="Georgia" panose="02040502050405020303" pitchFamily="18" charset="0"/>
                  </a:rPr>
                  <a:t>The local velocity calculated by the velocity components induced by the wake and airfoil. Measured in the inertial frame of reference </a:t>
                </a:r>
                <a14:m>
                  <m:oMath xmlns:m="http://schemas.openxmlformats.org/officeDocument/2006/math">
                    <m:r>
                      <a:rPr lang="en-US" sz="19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9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9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900" dirty="0">
                    <a:latin typeface="Georgia" panose="02040502050405020303" pitchFamily="18" charset="0"/>
                  </a:rPr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latin typeface="Georgia" panose="02040502050405020303" pitchFamily="18" charset="0"/>
                  </a:rPr>
                  <a:t>At each time step, the induced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9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19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9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9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sz="19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900" dirty="0">
                    <a:latin typeface="Georgia" panose="02040502050405020303" pitchFamily="18" charset="0"/>
                  </a:rPr>
                  <a:t>at each vortex wake point is calculated, then the vortex elements are moved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9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9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9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19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GB" sz="19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sz="19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9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9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19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9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GB" sz="19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GB" sz="19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sz="1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l-PL" sz="19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900" dirty="0">
                  <a:latin typeface="Georgia" panose="02040502050405020303" pitchFamily="18" charset="0"/>
                </a:endParaRPr>
              </a:p>
              <a:p>
                <a:endParaRPr lang="en-GB" sz="1900" u="sng" dirty="0">
                  <a:latin typeface="Georgia" panose="02040502050405020303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latin typeface="Georgia" panose="02040502050405020303" pitchFamily="18" charset="0"/>
                  </a:rPr>
                  <a:t>Velocity induced at each wake vortex point is a combination of the airfoil and wake vortices.</a:t>
                </a:r>
                <a:endParaRPr lang="en-GB" sz="19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8EFC37-A5F7-4922-9100-B639952238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00" y="1089220"/>
                <a:ext cx="8255680" cy="5588780"/>
              </a:xfrm>
              <a:blipFill>
                <a:blip r:embed="rId2"/>
                <a:stretch>
                  <a:fillRect l="-1773" t="-983" r="-15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FA461B1-5261-4247-BA71-640F49BD797E}"/>
              </a:ext>
            </a:extLst>
          </p:cNvPr>
          <p:cNvSpPr/>
          <p:nvPr/>
        </p:nvSpPr>
        <p:spPr>
          <a:xfrm>
            <a:off x="7338080" y="6627168"/>
            <a:ext cx="19046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[1]</a:t>
            </a:r>
            <a:r>
              <a:rPr lang="en-GB" sz="900" dirty="0"/>
              <a:t> </a:t>
            </a:r>
            <a:r>
              <a:rPr lang="en-GB" sz="900" dirty="0">
                <a:hlinkClick r:id="rId3"/>
              </a:rPr>
              <a:t>Katz, J. and Plotkin, A. (2001) 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82100262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18F3144-ECB3-44E9-A8A1-EE2F4E1C3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647452"/>
          </a:xfrm>
        </p:spPr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Sudden Forward motion</a:t>
            </a:r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4F14EA0B-D5DC-4651-B508-1B1BB1673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986" y="2751667"/>
            <a:ext cx="4701585" cy="3526189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F4CF23D7-6785-B691-858F-ADDE3F538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04" y="980287"/>
            <a:ext cx="4224507" cy="31683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7245BC-81DD-2BA1-4A64-E303D40D4BFA}"/>
              </a:ext>
            </a:extLst>
          </p:cNvPr>
          <p:cNvSpPr txBox="1"/>
          <p:nvPr/>
        </p:nvSpPr>
        <p:spPr>
          <a:xfrm>
            <a:off x="7452360" y="6350169"/>
            <a:ext cx="18893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[1] </a:t>
            </a:r>
            <a:r>
              <a:rPr lang="en-GB" sz="900" dirty="0">
                <a:hlinkClick r:id="rId4"/>
              </a:rPr>
              <a:t>Li and Wu (2015)</a:t>
            </a:r>
            <a:endParaRPr lang="en-GB" sz="900" dirty="0"/>
          </a:p>
          <a:p>
            <a:r>
              <a:rPr lang="en-GB" sz="900" dirty="0"/>
              <a:t>[2] </a:t>
            </a:r>
            <a:r>
              <a:rPr lang="en-GB" sz="900" dirty="0">
                <a:hlinkClick r:id="rId5"/>
              </a:rPr>
              <a:t>Xia and Mohseni (2017)</a:t>
            </a:r>
            <a:endParaRPr lang="en-GB" sz="900" dirty="0"/>
          </a:p>
          <a:p>
            <a:r>
              <a:rPr lang="en-GB" sz="900" dirty="0"/>
              <a:t>[3] </a:t>
            </a:r>
            <a:r>
              <a:rPr lang="en-GB" sz="900" dirty="0">
                <a:hlinkClick r:id="rId6"/>
              </a:rPr>
              <a:t>Sheldahl  and Klimas (1981)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55000935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KCL UPDATE v4 4x3">
  <a:themeElements>
    <a:clrScheme name="KCL">
      <a:dk1>
        <a:sysClr val="windowText" lastClr="000000"/>
      </a:dk1>
      <a:lt1>
        <a:sysClr val="window" lastClr="FFFFFF"/>
      </a:lt1>
      <a:dk2>
        <a:srgbClr val="0A2D50"/>
      </a:dk2>
      <a:lt2>
        <a:srgbClr val="CDD7DC"/>
      </a:lt2>
      <a:accent1>
        <a:srgbClr val="E2231A"/>
      </a:accent1>
      <a:accent2>
        <a:srgbClr val="FF5F05"/>
      </a:accent2>
      <a:accent3>
        <a:srgbClr val="F5B90F"/>
      </a:accent3>
      <a:accent4>
        <a:srgbClr val="C8E128"/>
      </a:accent4>
      <a:accent5>
        <a:srgbClr val="009EA0"/>
      </a:accent5>
      <a:accent6>
        <a:srgbClr val="005AD2"/>
      </a:accent6>
      <a:hlink>
        <a:srgbClr val="E2231A"/>
      </a:hlink>
      <a:folHlink>
        <a:srgbClr val="E2231A"/>
      </a:folHlink>
    </a:clrScheme>
    <a:fontScheme name="KCL-fonts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0815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Key_x0020_Document xmlns="a5bfe5a7-8b86-4119-b2a8-e161057fa28c">false</Key_x0020_Document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KCL - Word Document" ma:contentTypeID="0x0101003AD30C68780E5E41B18D0F8F06658B110055563A8ABDE7AA479BF1A350EF10CDA1" ma:contentTypeVersion="17" ma:contentTypeDescription="" ma:contentTypeScope="" ma:versionID="ca6d56cf0c71f4055f6f47f77e791798">
  <xsd:schema xmlns:xsd="http://www.w3.org/2001/XMLSchema" xmlns:xs="http://www.w3.org/2001/XMLSchema" xmlns:p="http://schemas.microsoft.com/office/2006/metadata/properties" xmlns:ns1="http://schemas.microsoft.com/sharepoint/v3" xmlns:ns2="a5bfe5a7-8b86-4119-b2a8-e161057fa28c" xmlns:ns3="2232b3fc-558b-4329-af57-f9d2c42de9d5" xmlns:ns4="71ce1240-074d-4d88-864a-5c546e87a283" targetNamespace="http://schemas.microsoft.com/office/2006/metadata/properties" ma:root="true" ma:fieldsID="05b61405affb956ea5c1a52938503e83" ns1:_="" ns2:_="" ns3:_="" ns4:_="">
    <xsd:import namespace="http://schemas.microsoft.com/sharepoint/v3"/>
    <xsd:import namespace="a5bfe5a7-8b86-4119-b2a8-e161057fa28c"/>
    <xsd:import namespace="2232b3fc-558b-4329-af57-f9d2c42de9d5"/>
    <xsd:import namespace="71ce1240-074d-4d88-864a-5c546e87a283"/>
    <xsd:element name="properties">
      <xsd:complexType>
        <xsd:sequence>
          <xsd:element name="documentManagement">
            <xsd:complexType>
              <xsd:all>
                <xsd:element ref="ns2:Key_x0020_Document" minOccurs="0"/>
                <xsd:element ref="ns3:SharedWithUsers" minOccurs="0"/>
                <xsd:element ref="ns2:SharedWithDetails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1:_ip_UnifiedCompliancePolicyProperties" minOccurs="0"/>
                <xsd:element ref="ns1:_ip_UnifiedCompliancePolicyUIAc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e5a7-8b86-4119-b2a8-e161057fa28c" elementFormDefault="qualified">
    <xsd:import namespace="http://schemas.microsoft.com/office/2006/documentManagement/types"/>
    <xsd:import namespace="http://schemas.microsoft.com/office/infopath/2007/PartnerControls"/>
    <xsd:element name="Key_x0020_Document" ma:index="8" nillable="true" ma:displayName="Key Document" ma:default="0" ma:description="The Key Document field allows the user to indicate whether the document appears in the Key Documents web part of a teams landing page" ma:internalName="Key_x0020_Document">
      <xsd:simpleType>
        <xsd:restriction base="dms:Boolean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32b3fc-558b-4329-af57-f9d2c42de9d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e1240-074d-4d88-864a-5c546e87a2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79ECFE-B0F6-430F-AF96-BE30E1AEF6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67CDA1-7E08-48C5-B658-4FA188A4B5B6}">
  <ds:schemaRefs>
    <ds:schemaRef ds:uri="http://purl.org/dc/dcmitype/"/>
    <ds:schemaRef ds:uri="http://schemas.microsoft.com/sharepoint/v3"/>
    <ds:schemaRef ds:uri="http://schemas.microsoft.com/office/2006/metadata/properties"/>
    <ds:schemaRef ds:uri="http://schemas.microsoft.com/office/infopath/2007/PartnerControls"/>
    <ds:schemaRef ds:uri="a5bfe5a7-8b86-4119-b2a8-e161057fa28c"/>
    <ds:schemaRef ds:uri="http://schemas.microsoft.com/office/2006/documentManagement/types"/>
    <ds:schemaRef ds:uri="71ce1240-074d-4d88-864a-5c546e87a283"/>
    <ds:schemaRef ds:uri="http://purl.org/dc/terms/"/>
    <ds:schemaRef ds:uri="http://www.w3.org/XML/1998/namespace"/>
    <ds:schemaRef ds:uri="http://purl.org/dc/elements/1.1/"/>
    <ds:schemaRef ds:uri="http://schemas.openxmlformats.org/package/2006/metadata/core-properties"/>
    <ds:schemaRef ds:uri="2232b3fc-558b-4329-af57-f9d2c42de9d5"/>
  </ds:schemaRefs>
</ds:datastoreItem>
</file>

<file path=customXml/itemProps3.xml><?xml version="1.0" encoding="utf-8"?>
<ds:datastoreItem xmlns:ds="http://schemas.openxmlformats.org/officeDocument/2006/customXml" ds:itemID="{B97CC8D0-C495-4248-BD1B-DCD80DAC5F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5bfe5a7-8b86-4119-b2a8-e161057fa28c"/>
    <ds:schemaRef ds:uri="2232b3fc-558b-4329-af57-f9d2c42de9d5"/>
    <ds:schemaRef ds:uri="71ce1240-074d-4d88-864a-5c546e87a2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KCL UPDATE v4 4x3.potx</Template>
  <TotalTime>7755</TotalTime>
  <Words>971</Words>
  <Application>Microsoft Macintosh PowerPoint</Application>
  <PresentationFormat>On-screen Show (4:3)</PresentationFormat>
  <Paragraphs>119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Cambria Math</vt:lpstr>
      <vt:lpstr>Georgia</vt:lpstr>
      <vt:lpstr>Impact</vt:lpstr>
      <vt:lpstr>KCL UPDATE v4 4x3</vt:lpstr>
      <vt:lpstr>A 2D Vortex Panel Method approach for modelling unsteady airfoil dynamics</vt:lpstr>
      <vt:lpstr>Introduction</vt:lpstr>
      <vt:lpstr>Rapid intro to Inviscid, Incompressible Flow </vt:lpstr>
      <vt:lpstr>Panel Methods</vt:lpstr>
      <vt:lpstr>Related Work</vt:lpstr>
      <vt:lpstr>Vortex Panel Method</vt:lpstr>
      <vt:lpstr>Modifications for the unsteady state: Sudden Forward Motion</vt:lpstr>
      <vt:lpstr>Modifications for the unsteady state (cont.)</vt:lpstr>
      <vt:lpstr>Sudden Forward motion</vt:lpstr>
      <vt:lpstr>Pitching motion</vt:lpstr>
      <vt:lpstr>Animations</vt:lpstr>
      <vt:lpstr>Future Work</vt:lpstr>
    </vt:vector>
  </TitlesOfParts>
  <Company>DAY 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 1</dc:creator>
  <cp:lastModifiedBy>Vedang Joshi</cp:lastModifiedBy>
  <cp:revision>282</cp:revision>
  <dcterms:created xsi:type="dcterms:W3CDTF">2015-05-18T09:02:19Z</dcterms:created>
  <dcterms:modified xsi:type="dcterms:W3CDTF">2024-10-11T08:04:38Z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0x0101003AD30C68780E5E41B18D0F8F06658B110055563A8ABDE7AA479BF1A350EF10CDA1</vt:lpwstr>
  </property>
</Properties>
</file>